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60" r:id="rId3"/>
  </p:sldMasterIdLst>
  <p:notesMasterIdLst>
    <p:notesMasterId r:id="rId46"/>
  </p:notesMasterIdLst>
  <p:handoutMasterIdLst>
    <p:handoutMasterId r:id="rId47"/>
  </p:handoutMasterIdLst>
  <p:sldIdLst>
    <p:sldId id="1298" r:id="rId4"/>
    <p:sldId id="1301" r:id="rId5"/>
    <p:sldId id="1598" r:id="rId6"/>
    <p:sldId id="1599" r:id="rId7"/>
    <p:sldId id="1600" r:id="rId8"/>
    <p:sldId id="1601" r:id="rId9"/>
    <p:sldId id="1493" r:id="rId10"/>
    <p:sldId id="1580" r:id="rId11"/>
    <p:sldId id="1581" r:id="rId12"/>
    <p:sldId id="1566" r:id="rId13"/>
    <p:sldId id="1567" r:id="rId14"/>
    <p:sldId id="1582" r:id="rId15"/>
    <p:sldId id="1568" r:id="rId16"/>
    <p:sldId id="1565" r:id="rId17"/>
    <p:sldId id="1569" r:id="rId18"/>
    <p:sldId id="1583" r:id="rId19"/>
    <p:sldId id="1570" r:id="rId20"/>
    <p:sldId id="1584" r:id="rId21"/>
    <p:sldId id="1571" r:id="rId22"/>
    <p:sldId id="1590" r:id="rId23"/>
    <p:sldId id="1591" r:id="rId24"/>
    <p:sldId id="1585" r:id="rId25"/>
    <p:sldId id="1595" r:id="rId26"/>
    <p:sldId id="1592" r:id="rId27"/>
    <p:sldId id="1593" r:id="rId28"/>
    <p:sldId id="1594" r:id="rId29"/>
    <p:sldId id="1596" r:id="rId30"/>
    <p:sldId id="1597" r:id="rId31"/>
    <p:sldId id="1586" r:id="rId32"/>
    <p:sldId id="1602" r:id="rId33"/>
    <p:sldId id="1603" r:id="rId34"/>
    <p:sldId id="1604" r:id="rId35"/>
    <p:sldId id="1606" r:id="rId36"/>
    <p:sldId id="1611" r:id="rId37"/>
    <p:sldId id="1608" r:id="rId38"/>
    <p:sldId id="1609" r:id="rId39"/>
    <p:sldId id="1610" r:id="rId40"/>
    <p:sldId id="1612" r:id="rId41"/>
    <p:sldId id="1613" r:id="rId42"/>
    <p:sldId id="1614" r:id="rId43"/>
    <p:sldId id="1615" r:id="rId44"/>
    <p:sldId id="1332" r:id="rId45"/>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FFFFCC"/>
    <a:srgbClr val="F8FFB7"/>
    <a:srgbClr val="FFFFA9"/>
    <a:srgbClr val="FFCC66"/>
    <a:srgbClr val="CC0A0C"/>
    <a:srgbClr val="FFFF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763" autoAdjust="0"/>
    <p:restoredTop sz="94705" autoAdjust="0"/>
  </p:normalViewPr>
  <p:slideViewPr>
    <p:cSldViewPr>
      <p:cViewPr>
        <p:scale>
          <a:sx n="76" d="100"/>
          <a:sy n="76" d="100"/>
        </p:scale>
        <p:origin x="-112"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73BAC10-6CF4-BD4D-B8FC-A748BC84C6E1}" type="slidenum">
              <a:rPr lang="en-US"/>
              <a:pPr>
                <a:defRPr/>
              </a:pPr>
              <a:t>‹#›</a:t>
            </a:fld>
            <a:endParaRPr lang="en-US"/>
          </a:p>
        </p:txBody>
      </p:sp>
    </p:spTree>
    <p:extLst>
      <p:ext uri="{BB962C8B-B14F-4D97-AF65-F5344CB8AC3E}">
        <p14:creationId xmlns:p14="http://schemas.microsoft.com/office/powerpoint/2010/main" val="412084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66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p:cNvSpPr>
            <a:spLocks noGrp="1" noRot="1" noChangeAspect="1" noChangeArrowheads="1" noTextEdit="1"/>
          </p:cNvSpPr>
          <p:nvPr>
            <p:ph type="sldImg"/>
          </p:nvPr>
        </p:nvSpPr>
        <p:spPr bwMode="auto">
          <a:xfrm>
            <a:off x="1143000" y="685800"/>
            <a:ext cx="4572000" cy="3429000"/>
          </a:xfrm>
          <a:prstGeom prst="rect">
            <a:avLst/>
          </a:prstGeom>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1348611" name="Rectangle 3"/>
          <p:cNvSpPr>
            <a:spLocks noGrp="1" noChangeArrowheads="1"/>
          </p:cNvSpPr>
          <p:nvPr>
            <p:ph type="body" idx="1"/>
          </p:nvPr>
        </p:nvSpPr>
        <p:spPr bwMode="auto">
          <a:xfrm>
            <a:off x="914400" y="4343400"/>
            <a:ext cx="5029200" cy="411480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031"/>
          <p:cNvSpPr>
            <a:spLocks noGrp="1" noChangeArrowheads="1"/>
          </p:cNvSpPr>
          <p:nvPr>
            <p:ph type="sldNum" sz="quarter" idx="5"/>
          </p:nvPr>
        </p:nvSpPr>
        <p:spPr>
          <a:xfrm>
            <a:off x="3884613" y="8685213"/>
            <a:ext cx="2971800" cy="457200"/>
          </a:xfrm>
          <a:prstGeom prst="rect">
            <a:avLst/>
          </a:prstGeom>
          <a:noFill/>
        </p:spPr>
        <p:txBody>
          <a:bodyPr/>
          <a:lstStyle/>
          <a:p>
            <a:fld id="{56548AEA-2459-453F-BB98-AA865A889F0A}" type="slidenum">
              <a:rPr lang="en-US" smtClean="0">
                <a:latin typeface="Times New Roman" pitchFamily="18" charset="0"/>
                <a:cs typeface="Arial" charset="0"/>
              </a:rPr>
              <a:pPr/>
              <a:t>14</a:t>
            </a:fld>
            <a:endParaRPr lang="en-US" smtClean="0">
              <a:latin typeface="Times New Roman" pitchFamily="18" charset="0"/>
              <a:cs typeface="Arial" charset="0"/>
            </a:endParaRPr>
          </a:p>
        </p:txBody>
      </p:sp>
      <p:sp>
        <p:nvSpPr>
          <p:cNvPr id="105474" name="Rectangle 2"/>
          <p:cNvSpPr>
            <a:spLocks noGrp="1" noRot="1" noChangeAspect="1" noChangeArrowheads="1" noTextEdit="1"/>
          </p:cNvSpPr>
          <p:nvPr>
            <p:ph type="sldImg"/>
          </p:nvPr>
        </p:nvSpPr>
        <p:spPr>
          <a:xfrm>
            <a:off x="1143000" y="685800"/>
            <a:ext cx="4572000" cy="3429000"/>
          </a:xfrm>
          <a:prstGeom prst="rect">
            <a:avLst/>
          </a:prstGeom>
          <a:ln/>
        </p:spPr>
      </p:sp>
      <p:sp>
        <p:nvSpPr>
          <p:cNvPr id="190467" name="Rectangle 3"/>
          <p:cNvSpPr>
            <a:spLocks noGrp="1" noChangeArrowheads="1"/>
          </p:cNvSpPr>
          <p:nvPr>
            <p:ph type="body" idx="1"/>
          </p:nvPr>
        </p:nvSpPr>
        <p:spPr>
          <a:xfrm>
            <a:off x="685800" y="4343400"/>
            <a:ext cx="5486400" cy="4114800"/>
          </a:xfrm>
          <a:prstGeom prst="rect">
            <a:avLst/>
          </a:prstGeom>
        </p:spPr>
        <p:txBody>
          <a:bodyPr/>
          <a:lstStyle/>
          <a:p>
            <a:pPr marL="228600" indent="-228600" eaLnBrk="1" hangingPunct="1">
              <a:defRPr/>
            </a:pPr>
            <a:r>
              <a:rPr lang="en-US" b="1" dirty="0">
                <a:solidFill>
                  <a:srgbClr val="000000"/>
                </a:solidFill>
                <a:ea typeface="Times New Roman" charset="0"/>
                <a:cs typeface="Times New Roman" charset="0"/>
              </a:rPr>
              <a:t>The </a:t>
            </a:r>
            <a:r>
              <a:rPr lang="en-US" b="1" dirty="0" smtClean="0">
                <a:solidFill>
                  <a:srgbClr val="000000"/>
                </a:solidFill>
                <a:ea typeface="Times New Roman" charset="0"/>
                <a:cs typeface="Times New Roman" charset="0"/>
              </a:rPr>
              <a:t>Balustrade</a:t>
            </a:r>
            <a:endParaRPr lang="en-US" dirty="0">
              <a:ea typeface="Times New Roman" charset="0"/>
              <a:cs typeface="Times New Roman" charset="0"/>
            </a:endParaRPr>
          </a:p>
          <a:p>
            <a:pPr eaLnBrk="1" hangingPunct="1">
              <a:defRPr/>
            </a:pPr>
            <a:r>
              <a:rPr lang="en-US" dirty="0">
                <a:ea typeface="Times New Roman" charset="0"/>
                <a:cs typeface="Times New Roman" charset="0"/>
              </a:rPr>
              <a:t>The Court of the Gentiles was separated from the Court of the Women by a balustrade 3 cubits (4.6 </a:t>
            </a:r>
            <a:r>
              <a:rPr lang="en-US" dirty="0" smtClean="0">
                <a:ea typeface="Times New Roman" charset="0"/>
                <a:cs typeface="Times New Roman" charset="0"/>
              </a:rPr>
              <a:t>feet [1.4 m]) </a:t>
            </a:r>
            <a:r>
              <a:rPr lang="en-US" dirty="0">
                <a:ea typeface="Times New Roman" charset="0"/>
                <a:cs typeface="Times New Roman" charset="0"/>
              </a:rPr>
              <a:t>high known as the “</a:t>
            </a:r>
            <a:r>
              <a:rPr lang="en-US" dirty="0" err="1">
                <a:ea typeface="Times New Roman" charset="0"/>
                <a:cs typeface="Times New Roman" charset="0"/>
              </a:rPr>
              <a:t>Soreg</a:t>
            </a:r>
            <a:r>
              <a:rPr lang="en-US" dirty="0" smtClean="0">
                <a:ea typeface="Times New Roman" charset="0"/>
                <a:cs typeface="Times New Roman" charset="0"/>
              </a:rPr>
              <a:t>.” Warnings </a:t>
            </a:r>
            <a:r>
              <a:rPr lang="en-US" dirty="0">
                <a:ea typeface="Times New Roman" charset="0"/>
                <a:cs typeface="Times New Roman" charset="0"/>
              </a:rPr>
              <a:t>to Gentiles against entry lined the outside of this fence</a:t>
            </a:r>
            <a:r>
              <a:rPr lang="en-US" dirty="0" smtClean="0">
                <a:ea typeface="Times New Roman" charset="0"/>
                <a:cs typeface="Times New Roman" charset="0"/>
              </a:rPr>
              <a:t>. One </a:t>
            </a:r>
            <a:r>
              <a:rPr lang="en-US" dirty="0">
                <a:ea typeface="Times New Roman" charset="0"/>
                <a:cs typeface="Times New Roman" charset="0"/>
              </a:rPr>
              <a:t>complete inscription </a:t>
            </a:r>
            <a:r>
              <a:rPr lang="en-US" dirty="0" smtClean="0">
                <a:ea typeface="Times New Roman" charset="0"/>
                <a:cs typeface="Times New Roman" charset="0"/>
              </a:rPr>
              <a:t>has been found and is on display in the Archaeological Museum of Istanbul. A fragmentary inscription</a:t>
            </a:r>
            <a:r>
              <a:rPr lang="en-US" baseline="0" dirty="0" smtClean="0">
                <a:ea typeface="Times New Roman" charset="0"/>
                <a:cs typeface="Times New Roman" charset="0"/>
              </a:rPr>
              <a:t> can be seen in the </a:t>
            </a:r>
            <a:r>
              <a:rPr lang="en-US" dirty="0" smtClean="0">
                <a:ea typeface="Times New Roman" charset="0"/>
                <a:cs typeface="Times New Roman" charset="0"/>
              </a:rPr>
              <a:t>Israel </a:t>
            </a:r>
            <a:r>
              <a:rPr lang="en-US" dirty="0">
                <a:ea typeface="Times New Roman" charset="0"/>
                <a:cs typeface="Times New Roman" charset="0"/>
              </a:rPr>
              <a:t>Museum.</a:t>
            </a:r>
          </a:p>
          <a:p>
            <a:pPr eaLnBrk="1" hangingPunct="1">
              <a:defRPr/>
            </a:pPr>
            <a:endParaRPr lang="en-US" dirty="0">
              <a:ea typeface="Times New Roman" charset="0"/>
              <a:cs typeface="Times New Roman" charset="0"/>
            </a:endParaRPr>
          </a:p>
          <a:p>
            <a:pPr marL="228600" indent="-228600" eaLnBrk="1" hangingPunct="1">
              <a:defRPr/>
            </a:pPr>
            <a:r>
              <a:rPr lang="en-US" dirty="0" smtClean="0"/>
              <a:t>tb051703214</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72808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98524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571326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35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A69E6B-C78A-AB4D-B0E3-E8B86D30D9E8}" type="datetimeFigureOut">
              <a:rPr lang="en-US"/>
              <a:pPr>
                <a:defRPr/>
              </a:pPr>
              <a:t>6/2/12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6C4FF8-93AA-824F-B5CB-0DE1FB90B9D4}" type="slidenum">
              <a:rPr lang="en-US"/>
              <a:pPr>
                <a:defRPr/>
              </a:pPr>
              <a:t>‹#›</a:t>
            </a:fld>
            <a:endParaRPr lang="en-US"/>
          </a:p>
        </p:txBody>
      </p:sp>
    </p:spTree>
    <p:extLst>
      <p:ext uri="{BB962C8B-B14F-4D97-AF65-F5344CB8AC3E}">
        <p14:creationId xmlns:p14="http://schemas.microsoft.com/office/powerpoint/2010/main" val="1509472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E71E14-CB1A-C340-A5EA-6D621487B8C8}" type="datetimeFigureOut">
              <a:rPr lang="en-US"/>
              <a:pPr>
                <a:defRPr/>
              </a:pPr>
              <a:t>6/2/12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09871B-3BC2-AA4B-A2C9-E910B795C91B}" type="slidenum">
              <a:rPr lang="en-US"/>
              <a:pPr>
                <a:defRPr/>
              </a:pPr>
              <a:t>‹#›</a:t>
            </a:fld>
            <a:endParaRPr lang="en-US"/>
          </a:p>
        </p:txBody>
      </p:sp>
    </p:spTree>
    <p:extLst>
      <p:ext uri="{BB962C8B-B14F-4D97-AF65-F5344CB8AC3E}">
        <p14:creationId xmlns:p14="http://schemas.microsoft.com/office/powerpoint/2010/main" val="3744953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E25EE0-BB21-D941-BD38-A3A9E9BFFCAA}" type="datetimeFigureOut">
              <a:rPr lang="en-US"/>
              <a:pPr>
                <a:defRPr/>
              </a:pPr>
              <a:t>6/2/12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3812B3-9B26-F145-81C7-3761840950B3}" type="slidenum">
              <a:rPr lang="en-US"/>
              <a:pPr>
                <a:defRPr/>
              </a:pPr>
              <a:t>‹#›</a:t>
            </a:fld>
            <a:endParaRPr lang="en-US"/>
          </a:p>
        </p:txBody>
      </p:sp>
    </p:spTree>
    <p:extLst>
      <p:ext uri="{BB962C8B-B14F-4D97-AF65-F5344CB8AC3E}">
        <p14:creationId xmlns:p14="http://schemas.microsoft.com/office/powerpoint/2010/main" val="2176720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3A20FF6-228D-244F-916D-E5E4B5F1AADE}" type="datetimeFigureOut">
              <a:rPr lang="en-US"/>
              <a:pPr>
                <a:defRPr/>
              </a:pPr>
              <a:t>6/2/12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7AB984-FE7B-3B41-889D-7E743E553697}" type="slidenum">
              <a:rPr lang="en-US"/>
              <a:pPr>
                <a:defRPr/>
              </a:pPr>
              <a:t>‹#›</a:t>
            </a:fld>
            <a:endParaRPr lang="en-US"/>
          </a:p>
        </p:txBody>
      </p:sp>
    </p:spTree>
    <p:extLst>
      <p:ext uri="{BB962C8B-B14F-4D97-AF65-F5344CB8AC3E}">
        <p14:creationId xmlns:p14="http://schemas.microsoft.com/office/powerpoint/2010/main" val="1385803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8D33AD4-CD14-1F4B-A9CB-38BAA2D25F09}" type="datetimeFigureOut">
              <a:rPr lang="en-US"/>
              <a:pPr>
                <a:defRPr/>
              </a:pPr>
              <a:t>6/2/12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388CA6-CB3C-1B47-B0E3-28FBCD05010B}" type="slidenum">
              <a:rPr lang="en-US"/>
              <a:pPr>
                <a:defRPr/>
              </a:pPr>
              <a:t>‹#›</a:t>
            </a:fld>
            <a:endParaRPr lang="en-US"/>
          </a:p>
        </p:txBody>
      </p:sp>
    </p:spTree>
    <p:extLst>
      <p:ext uri="{BB962C8B-B14F-4D97-AF65-F5344CB8AC3E}">
        <p14:creationId xmlns:p14="http://schemas.microsoft.com/office/powerpoint/2010/main" val="4094600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78831803-D18A-A040-9D71-AD0A5D03AF66}" type="datetimeFigureOut">
              <a:rPr lang="en-US"/>
              <a:pPr>
                <a:defRPr/>
              </a:pPr>
              <a:t>6/2/12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FAFEAD-1B8C-5F4A-B023-355726D28830}" type="slidenum">
              <a:rPr lang="en-US"/>
              <a:pPr>
                <a:defRPr/>
              </a:pPr>
              <a:t>‹#›</a:t>
            </a:fld>
            <a:endParaRPr lang="en-US"/>
          </a:p>
        </p:txBody>
      </p:sp>
    </p:spTree>
    <p:extLst>
      <p:ext uri="{BB962C8B-B14F-4D97-AF65-F5344CB8AC3E}">
        <p14:creationId xmlns:p14="http://schemas.microsoft.com/office/powerpoint/2010/main" val="23570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9BC2A24F-8597-AB43-988C-09EB50160BE9}" type="datetimeFigureOut">
              <a:rPr lang="en-US"/>
              <a:pPr>
                <a:defRPr/>
              </a:pPr>
              <a:t>6/2/12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B4FC45-F942-3C4B-ACD4-E5B82879CE5B}" type="slidenum">
              <a:rPr lang="en-US"/>
              <a:pPr>
                <a:defRPr/>
              </a:pPr>
              <a:t>‹#›</a:t>
            </a:fld>
            <a:endParaRPr lang="en-US"/>
          </a:p>
        </p:txBody>
      </p:sp>
    </p:spTree>
    <p:extLst>
      <p:ext uri="{BB962C8B-B14F-4D97-AF65-F5344CB8AC3E}">
        <p14:creationId xmlns:p14="http://schemas.microsoft.com/office/powerpoint/2010/main" val="209763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748066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871D356-3372-004A-A50F-33F115C288AD}" type="datetimeFigureOut">
              <a:rPr lang="en-US"/>
              <a:pPr>
                <a:defRPr/>
              </a:pPr>
              <a:t>6/2/12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F6EC1D-0195-EC47-88F8-108A697D0807}" type="slidenum">
              <a:rPr lang="en-US"/>
              <a:pPr>
                <a:defRPr/>
              </a:pPr>
              <a:t>‹#›</a:t>
            </a:fld>
            <a:endParaRPr lang="en-US"/>
          </a:p>
        </p:txBody>
      </p:sp>
    </p:spTree>
    <p:extLst>
      <p:ext uri="{BB962C8B-B14F-4D97-AF65-F5344CB8AC3E}">
        <p14:creationId xmlns:p14="http://schemas.microsoft.com/office/powerpoint/2010/main" val="3240273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5207FE2-88CB-7744-8875-36325658A55D}" type="datetimeFigureOut">
              <a:rPr lang="en-US"/>
              <a:pPr>
                <a:defRPr/>
              </a:pPr>
              <a:t>6/2/12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41C72C-5764-3A4B-BCA4-7860BFC4833B}" type="slidenum">
              <a:rPr lang="en-US"/>
              <a:pPr>
                <a:defRPr/>
              </a:pPr>
              <a:t>‹#›</a:t>
            </a:fld>
            <a:endParaRPr lang="en-US"/>
          </a:p>
        </p:txBody>
      </p:sp>
    </p:spTree>
    <p:extLst>
      <p:ext uri="{BB962C8B-B14F-4D97-AF65-F5344CB8AC3E}">
        <p14:creationId xmlns:p14="http://schemas.microsoft.com/office/powerpoint/2010/main" val="3461164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20CB84-D37B-ED44-91B0-C5FD8A2E73E6}" type="datetimeFigureOut">
              <a:rPr lang="en-US"/>
              <a:pPr>
                <a:defRPr/>
              </a:pPr>
              <a:t>6/2/12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F2A780-3035-4141-AD0D-69A2110C2F31}" type="slidenum">
              <a:rPr lang="en-US"/>
              <a:pPr>
                <a:defRPr/>
              </a:pPr>
              <a:t>‹#›</a:t>
            </a:fld>
            <a:endParaRPr lang="en-US"/>
          </a:p>
        </p:txBody>
      </p:sp>
    </p:spTree>
    <p:extLst>
      <p:ext uri="{BB962C8B-B14F-4D97-AF65-F5344CB8AC3E}">
        <p14:creationId xmlns:p14="http://schemas.microsoft.com/office/powerpoint/2010/main" val="3676591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0CA8C-D5EB-CF4D-85FE-48B0EF92A79B}" type="datetimeFigureOut">
              <a:rPr lang="en-US"/>
              <a:pPr>
                <a:defRPr/>
              </a:pPr>
              <a:t>6/2/12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888213-D5DC-E14E-9959-6FBA98E46C31}" type="slidenum">
              <a:rPr lang="en-US"/>
              <a:pPr>
                <a:defRPr/>
              </a:pPr>
              <a:t>‹#›</a:t>
            </a:fld>
            <a:endParaRPr lang="en-US"/>
          </a:p>
        </p:txBody>
      </p:sp>
    </p:spTree>
    <p:extLst>
      <p:ext uri="{BB962C8B-B14F-4D97-AF65-F5344CB8AC3E}">
        <p14:creationId xmlns:p14="http://schemas.microsoft.com/office/powerpoint/2010/main" val="3294738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8F7EBB-9060-8645-A583-7E2397395E9B}" type="datetimeFigureOut">
              <a:rPr lang="en-US"/>
              <a:pPr>
                <a:defRPr/>
              </a:pPr>
              <a:t>6/2/12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1B2F50-8B58-824F-AD2F-D46020ED18DD}" type="slidenum">
              <a:rPr lang="en-US"/>
              <a:pPr>
                <a:defRPr/>
              </a:pPr>
              <a:t>‹#›</a:t>
            </a:fld>
            <a:endParaRPr lang="en-US"/>
          </a:p>
        </p:txBody>
      </p:sp>
    </p:spTree>
    <p:extLst>
      <p:ext uri="{BB962C8B-B14F-4D97-AF65-F5344CB8AC3E}">
        <p14:creationId xmlns:p14="http://schemas.microsoft.com/office/powerpoint/2010/main" val="1907414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7A59302-C1B4-F643-8A01-DD098F83DCF4}" type="datetimeFigureOut">
              <a:rPr lang="en-US"/>
              <a:pPr>
                <a:defRPr/>
              </a:pPr>
              <a:t>6/2/12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861933-263F-D64E-A61C-7C770854FD86}" type="slidenum">
              <a:rPr lang="en-US"/>
              <a:pPr>
                <a:defRPr/>
              </a:pPr>
              <a:t>‹#›</a:t>
            </a:fld>
            <a:endParaRPr lang="en-US"/>
          </a:p>
        </p:txBody>
      </p:sp>
    </p:spTree>
    <p:extLst>
      <p:ext uri="{BB962C8B-B14F-4D97-AF65-F5344CB8AC3E}">
        <p14:creationId xmlns:p14="http://schemas.microsoft.com/office/powerpoint/2010/main" val="1425461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9E6D8AB-BCD2-A647-A378-B9B2ED2F1F8C}" type="datetimeFigureOut">
              <a:rPr lang="en-US"/>
              <a:pPr>
                <a:defRPr/>
              </a:pPr>
              <a:t>6/2/12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EC7BDA-C8CC-E340-9CAC-91B8111AD2CC}" type="slidenum">
              <a:rPr lang="en-US"/>
              <a:pPr>
                <a:defRPr/>
              </a:pPr>
              <a:t>‹#›</a:t>
            </a:fld>
            <a:endParaRPr lang="en-US"/>
          </a:p>
        </p:txBody>
      </p:sp>
    </p:spTree>
    <p:extLst>
      <p:ext uri="{BB962C8B-B14F-4D97-AF65-F5344CB8AC3E}">
        <p14:creationId xmlns:p14="http://schemas.microsoft.com/office/powerpoint/2010/main" val="336520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F60FF17-2946-2745-96A9-3D2C322E9D9B}" type="datetimeFigureOut">
              <a:rPr lang="en-US"/>
              <a:pPr>
                <a:defRPr/>
              </a:pPr>
              <a:t>6/2/12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EE64F2-0457-9F46-AF0C-6E3A7B241F77}" type="slidenum">
              <a:rPr lang="en-US"/>
              <a:pPr>
                <a:defRPr/>
              </a:pPr>
              <a:t>‹#›</a:t>
            </a:fld>
            <a:endParaRPr lang="en-US"/>
          </a:p>
        </p:txBody>
      </p:sp>
    </p:spTree>
    <p:extLst>
      <p:ext uri="{BB962C8B-B14F-4D97-AF65-F5344CB8AC3E}">
        <p14:creationId xmlns:p14="http://schemas.microsoft.com/office/powerpoint/2010/main" val="2916879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666A6F8-C60F-4940-AA15-93EBD388CDBC}" type="datetimeFigureOut">
              <a:rPr lang="en-US"/>
              <a:pPr>
                <a:defRPr/>
              </a:pPr>
              <a:t>6/2/12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3A51AC-599C-DC48-B271-C02543AFF45F}" type="slidenum">
              <a:rPr lang="en-US"/>
              <a:pPr>
                <a:defRPr/>
              </a:pPr>
              <a:t>‹#›</a:t>
            </a:fld>
            <a:endParaRPr lang="en-US"/>
          </a:p>
        </p:txBody>
      </p:sp>
    </p:spTree>
    <p:extLst>
      <p:ext uri="{BB962C8B-B14F-4D97-AF65-F5344CB8AC3E}">
        <p14:creationId xmlns:p14="http://schemas.microsoft.com/office/powerpoint/2010/main" val="2063301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B9BB2FAE-B150-A449-BB1B-9A85F3A0FD05}" type="datetimeFigureOut">
              <a:rPr lang="en-US"/>
              <a:pPr>
                <a:defRPr/>
              </a:pPr>
              <a:t>6/2/12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693169-BD00-2646-9278-98C6D39704CC}" type="slidenum">
              <a:rPr lang="en-US"/>
              <a:pPr>
                <a:defRPr/>
              </a:pPr>
              <a:t>‹#›</a:t>
            </a:fld>
            <a:endParaRPr lang="en-US"/>
          </a:p>
        </p:txBody>
      </p:sp>
    </p:spTree>
    <p:extLst>
      <p:ext uri="{BB962C8B-B14F-4D97-AF65-F5344CB8AC3E}">
        <p14:creationId xmlns:p14="http://schemas.microsoft.com/office/powerpoint/2010/main" val="336962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44920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DDABA974-E2B9-EF48-8E7A-491245BB66B9}" type="datetimeFigureOut">
              <a:rPr lang="en-US"/>
              <a:pPr>
                <a:defRPr/>
              </a:pPr>
              <a:t>6/2/12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F7F5101-8E13-9F44-A35F-F79EAAE9C113}" type="slidenum">
              <a:rPr lang="en-US"/>
              <a:pPr>
                <a:defRPr/>
              </a:pPr>
              <a:t>‹#›</a:t>
            </a:fld>
            <a:endParaRPr lang="en-US"/>
          </a:p>
        </p:txBody>
      </p:sp>
    </p:spTree>
    <p:extLst>
      <p:ext uri="{BB962C8B-B14F-4D97-AF65-F5344CB8AC3E}">
        <p14:creationId xmlns:p14="http://schemas.microsoft.com/office/powerpoint/2010/main" val="2443821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2414134-2776-6048-918A-21559751D255}" type="datetimeFigureOut">
              <a:rPr lang="en-US"/>
              <a:pPr>
                <a:defRPr/>
              </a:pPr>
              <a:t>6/2/12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BA73BD-11E4-6748-97AC-4355CBAED719}" type="slidenum">
              <a:rPr lang="en-US"/>
              <a:pPr>
                <a:defRPr/>
              </a:pPr>
              <a:t>‹#›</a:t>
            </a:fld>
            <a:endParaRPr lang="en-US"/>
          </a:p>
        </p:txBody>
      </p:sp>
    </p:spTree>
    <p:extLst>
      <p:ext uri="{BB962C8B-B14F-4D97-AF65-F5344CB8AC3E}">
        <p14:creationId xmlns:p14="http://schemas.microsoft.com/office/powerpoint/2010/main" val="3421239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1A38367-E441-A44B-9384-E77FE770A92E}" type="datetimeFigureOut">
              <a:rPr lang="en-US"/>
              <a:pPr>
                <a:defRPr/>
              </a:pPr>
              <a:t>6/2/12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919D87-EEDA-8542-BD64-D8202D68C1BE}" type="slidenum">
              <a:rPr lang="en-US"/>
              <a:pPr>
                <a:defRPr/>
              </a:pPr>
              <a:t>‹#›</a:t>
            </a:fld>
            <a:endParaRPr lang="en-US"/>
          </a:p>
        </p:txBody>
      </p:sp>
    </p:spTree>
    <p:extLst>
      <p:ext uri="{BB962C8B-B14F-4D97-AF65-F5344CB8AC3E}">
        <p14:creationId xmlns:p14="http://schemas.microsoft.com/office/powerpoint/2010/main" val="692312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5499CD8-034C-4446-AA8B-507C8B852381}" type="datetimeFigureOut">
              <a:rPr lang="en-US"/>
              <a:pPr>
                <a:defRPr/>
              </a:pPr>
              <a:t>6/2/12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DFC7D3-91E9-6148-BA5E-38CADFA2B8E5}" type="slidenum">
              <a:rPr lang="en-US"/>
              <a:pPr>
                <a:defRPr/>
              </a:pPr>
              <a:t>‹#›</a:t>
            </a:fld>
            <a:endParaRPr lang="en-US"/>
          </a:p>
        </p:txBody>
      </p:sp>
    </p:spTree>
    <p:extLst>
      <p:ext uri="{BB962C8B-B14F-4D97-AF65-F5344CB8AC3E}">
        <p14:creationId xmlns:p14="http://schemas.microsoft.com/office/powerpoint/2010/main" val="1712256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859BE7-0B7F-0148-8A34-9B46B2DA63DF}" type="datetimeFigureOut">
              <a:rPr lang="en-US"/>
              <a:pPr>
                <a:defRPr/>
              </a:pPr>
              <a:t>6/2/12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F9EE7E-5A74-4E4C-AF25-54022D21807C}" type="slidenum">
              <a:rPr lang="en-US"/>
              <a:pPr>
                <a:defRPr/>
              </a:pPr>
              <a:t>‹#›</a:t>
            </a:fld>
            <a:endParaRPr lang="en-US"/>
          </a:p>
        </p:txBody>
      </p:sp>
    </p:spTree>
    <p:extLst>
      <p:ext uri="{BB962C8B-B14F-4D97-AF65-F5344CB8AC3E}">
        <p14:creationId xmlns:p14="http://schemas.microsoft.com/office/powerpoint/2010/main" val="15861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83822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5564608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5933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368097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61492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09900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ext Box 19"/>
          <p:cNvSpPr txBox="1">
            <a:spLocks noChangeArrowheads="1"/>
          </p:cNvSpPr>
          <p:nvPr/>
        </p:nvSpPr>
        <p:spPr bwMode="auto">
          <a:xfrm>
            <a:off x="631825" y="1668463"/>
            <a:ext cx="797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z="3600" smtClean="0">
              <a:solidFill>
                <a:srgbClr val="FFFFFF"/>
              </a:solidFill>
              <a:latin typeface="B Frutiger Bold" charset="0"/>
            </a:endParaRPr>
          </a:p>
        </p:txBody>
      </p:sp>
      <p:sp>
        <p:nvSpPr>
          <p:cNvPr id="1027" name="Text Box 21"/>
          <p:cNvSpPr txBox="1">
            <a:spLocks noChangeArrowheads="1"/>
          </p:cNvSpPr>
          <p:nvPr/>
        </p:nvSpPr>
        <p:spPr bwMode="auto">
          <a:xfrm>
            <a:off x="593725" y="153035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mtClean="0">
              <a:latin typeface="Times" charset="0"/>
            </a:endParaRPr>
          </a:p>
        </p:txBody>
      </p:sp>
      <p:sp>
        <p:nvSpPr>
          <p:cNvPr id="1028" name="Text Box 22"/>
          <p:cNvSpPr txBox="1">
            <a:spLocks noChangeArrowheads="1"/>
          </p:cNvSpPr>
          <p:nvPr/>
        </p:nvSpPr>
        <p:spPr bwMode="auto">
          <a:xfrm>
            <a:off x="555625" y="1744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endParaRPr lang="en-US" smtClean="0">
              <a:latin typeface="Times" charset="0"/>
            </a:endParaRPr>
          </a:p>
        </p:txBody>
      </p:sp>
      <p:sp>
        <p:nvSpPr>
          <p:cNvPr id="1029" name="Rectangle 35"/>
          <p:cNvSpPr>
            <a:spLocks noChangeArrowheads="1"/>
          </p:cNvSpPr>
          <p:nvPr userDrawn="1"/>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a:latin typeface="BL Frutiger Black" charset="0"/>
            </a:endParaRPr>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4014" r:id="rId12"/>
  </p:sldLayoutIdLst>
  <p:transition xmlns:p14="http://schemas.microsoft.com/office/powerpoint/2010/main"/>
  <p:txStyles>
    <p:titleStyle>
      <a:lvl1pPr algn="ctr" rtl="0" eaLnBrk="0" fontAlgn="base" hangingPunct="0">
        <a:lnSpc>
          <a:spcPct val="110000"/>
        </a:lnSpc>
        <a:spcBef>
          <a:spcPct val="0"/>
        </a:spcBef>
        <a:spcAft>
          <a:spcPct val="0"/>
        </a:spcAft>
        <a:defRPr sz="4400" b="1" i="1">
          <a:solidFill>
            <a:schemeClr val="tx1"/>
          </a:solidFill>
          <a:latin typeface="+mj-lt"/>
          <a:ea typeface="ＭＳ Ｐゴシック" charset="0"/>
          <a:cs typeface="ＭＳ Ｐゴシック" charset="0"/>
        </a:defRPr>
      </a:lvl1pPr>
      <a:lvl2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2pPr>
      <a:lvl3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3pPr>
      <a:lvl4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4pPr>
      <a:lvl5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5pPr>
      <a:lvl6pPr marL="457200" algn="ctr" rtl="0" eaLnBrk="0" fontAlgn="base" hangingPunct="0">
        <a:lnSpc>
          <a:spcPct val="110000"/>
        </a:lnSpc>
        <a:spcBef>
          <a:spcPct val="0"/>
        </a:spcBef>
        <a:spcAft>
          <a:spcPct val="0"/>
        </a:spcAft>
        <a:defRPr sz="4400" b="1" i="1">
          <a:solidFill>
            <a:schemeClr val="tx1"/>
          </a:solidFill>
          <a:latin typeface="BL Frutiger Black" charset="0"/>
        </a:defRPr>
      </a:lvl6pPr>
      <a:lvl7pPr marL="914400" algn="ctr" rtl="0" eaLnBrk="0" fontAlgn="base" hangingPunct="0">
        <a:lnSpc>
          <a:spcPct val="110000"/>
        </a:lnSpc>
        <a:spcBef>
          <a:spcPct val="0"/>
        </a:spcBef>
        <a:spcAft>
          <a:spcPct val="0"/>
        </a:spcAft>
        <a:defRPr sz="4400" b="1" i="1">
          <a:solidFill>
            <a:schemeClr val="tx1"/>
          </a:solidFill>
          <a:latin typeface="BL Frutiger Black" charset="0"/>
        </a:defRPr>
      </a:lvl7pPr>
      <a:lvl8pPr marL="1371600" algn="ctr" rtl="0" eaLnBrk="0" fontAlgn="base" hangingPunct="0">
        <a:lnSpc>
          <a:spcPct val="110000"/>
        </a:lnSpc>
        <a:spcBef>
          <a:spcPct val="0"/>
        </a:spcBef>
        <a:spcAft>
          <a:spcPct val="0"/>
        </a:spcAft>
        <a:defRPr sz="4400" b="1" i="1">
          <a:solidFill>
            <a:schemeClr val="tx1"/>
          </a:solidFill>
          <a:latin typeface="BL Frutiger Black" charset="0"/>
        </a:defRPr>
      </a:lvl8pPr>
      <a:lvl9pPr marL="1828800" algn="ctr" rtl="0" eaLnBrk="0" fontAlgn="base" hangingPunct="0">
        <a:lnSpc>
          <a:spcPct val="110000"/>
        </a:lnSpc>
        <a:spcBef>
          <a:spcPct val="0"/>
        </a:spcBef>
        <a:spcAft>
          <a:spcPct val="0"/>
        </a:spcAft>
        <a:defRPr sz="4400" b="1" i="1">
          <a:solidFill>
            <a:schemeClr val="tx1"/>
          </a:solidFill>
          <a:latin typeface="BL Frutiger Black" charset="0"/>
        </a:defRPr>
      </a:lvl9pPr>
    </p:titleStyle>
    <p:bodyStyle>
      <a:lvl1pPr marL="342900" indent="-342900" algn="l" rtl="0" eaLnBrk="0" fontAlgn="base" hangingPunct="0">
        <a:spcBef>
          <a:spcPct val="20000"/>
        </a:spcBef>
        <a:spcAft>
          <a:spcPct val="0"/>
        </a:spcAft>
        <a:buClr>
          <a:schemeClr val="tx2"/>
        </a:buClr>
        <a:buChar char="•"/>
        <a:defRPr sz="36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Char char="–"/>
        <a:defRPr sz="3200">
          <a:solidFill>
            <a:srgbClr val="FFFFFF"/>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400">
          <a:solidFill>
            <a:srgbClr val="FFFFFF"/>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5pPr>
      <a:lvl6pPr marL="25146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6pPr>
      <a:lvl7pPr marL="29718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7pPr>
      <a:lvl8pPr marL="34290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8pPr>
      <a:lvl9pPr marL="38862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userDrawn="1"/>
        </p:nvSpPr>
        <p:spPr bwMode="auto">
          <a:xfrm>
            <a:off x="-28575"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Luke 1:1-4</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9" name="Text Box 3"/>
          <p:cNvSpPr txBox="1">
            <a:spLocks noChangeArrowheads="1"/>
          </p:cNvSpPr>
          <p:nvPr userDrawn="1"/>
        </p:nvSpPr>
        <p:spPr bwMode="auto">
          <a:xfrm>
            <a:off x="733425" y="1120775"/>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Inasmuch as many have taken in hand to set in order a narrative of those things which have been fulfilled among us,</a:t>
            </a:r>
          </a:p>
          <a:p>
            <a:pPr algn="l">
              <a:defRPr/>
            </a:pPr>
            <a:r>
              <a:rPr lang="en-US" sz="3200" dirty="0" smtClean="0">
                <a:solidFill>
                  <a:srgbClr val="FFFFCC"/>
                </a:solidFill>
                <a:latin typeface="Frutiger 57Cn" charset="0"/>
              </a:rPr>
              <a:t>2 just as those who from the beginning were eyewitnesses and ministers of the word delivered them to us,</a:t>
            </a:r>
          </a:p>
          <a:p>
            <a:pPr algn="l">
              <a:defRPr/>
            </a:pPr>
            <a:r>
              <a:rPr lang="en-US" sz="3200" dirty="0" smtClean="0">
                <a:solidFill>
                  <a:srgbClr val="FFFFCC"/>
                </a:solidFill>
                <a:latin typeface="Frutiger 57Cn" charset="0"/>
              </a:rPr>
              <a:t>3 it seemed good to me also, having had perfect understanding of all things from the very first, to write to you an orderly account, most excellent </a:t>
            </a:r>
            <a:r>
              <a:rPr lang="en-US" sz="3200" dirty="0" err="1" smtClean="0">
                <a:solidFill>
                  <a:srgbClr val="FFFFCC"/>
                </a:solidFill>
                <a:latin typeface="Frutiger 57Cn" charset="0"/>
              </a:rPr>
              <a:t>Theophilus</a:t>
            </a:r>
            <a:r>
              <a:rPr lang="en-US" sz="3200" dirty="0" smtClean="0">
                <a:solidFill>
                  <a:srgbClr val="FFFFCC"/>
                </a:solidFill>
                <a:latin typeface="Frutiger 57Cn" charset="0"/>
              </a:rPr>
              <a:t>,</a:t>
            </a: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8"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userDrawn="1"/>
        </p:nvSpPr>
        <p:spPr bwMode="auto">
          <a:xfrm>
            <a:off x="0"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Verse reference here</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11" name="Text Box 3"/>
          <p:cNvSpPr txBox="1">
            <a:spLocks noChangeArrowheads="1"/>
          </p:cNvSpPr>
          <p:nvPr userDrawn="1"/>
        </p:nvSpPr>
        <p:spPr bwMode="auto">
          <a:xfrm>
            <a:off x="762000" y="11207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verses here</a:t>
            </a: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0.jpeg"/><Relationship Id="rId1" Type="http://schemas.openxmlformats.org/officeDocument/2006/relationships/tags" Target="../tags/tag1.xml"/><Relationship Id="rId2"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Leviticus 12:6-8</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FFCC"/>
                </a:solidFill>
                <a:latin typeface="Frutiger 57Cn"/>
                <a:cs typeface="Frutiger 57Cn"/>
              </a:rPr>
              <a:t>6  </a:t>
            </a:r>
            <a:r>
              <a:rPr lang="en-US" sz="3200" dirty="0" smtClean="0">
                <a:latin typeface="Frutiger 57Cn"/>
                <a:cs typeface="Frutiger 57Cn"/>
              </a:rPr>
              <a:t>When </a:t>
            </a:r>
            <a:r>
              <a:rPr lang="en-US" sz="3200" dirty="0">
                <a:latin typeface="Frutiger 57Cn"/>
                <a:cs typeface="Frutiger 57Cn"/>
              </a:rPr>
              <a:t>the days of her purification are fulfilled, whether for a son or a daughter</a:t>
            </a:r>
            <a:r>
              <a:rPr lang="en-US" sz="3200" dirty="0" smtClean="0">
                <a:latin typeface="Frutiger 57Cn"/>
                <a:cs typeface="Frutiger 57Cn"/>
              </a:rPr>
              <a:t>, she </a:t>
            </a:r>
            <a:r>
              <a:rPr lang="en-US" sz="3200" dirty="0">
                <a:latin typeface="Frutiger 57Cn"/>
                <a:cs typeface="Frutiger 57Cn"/>
              </a:rPr>
              <a:t>shall bring to the priest a lamb of the first year as a burnt offering, and a young pigeon or a turtledove as a sin offering, to the door of the tabernacle of meeting.</a:t>
            </a:r>
          </a:p>
          <a:p>
            <a:pPr algn="l"/>
            <a:r>
              <a:rPr lang="en-US" sz="3200" dirty="0" smtClean="0">
                <a:latin typeface="Frutiger 57Cn"/>
                <a:cs typeface="Frutiger 57Cn"/>
              </a:rPr>
              <a:t>…</a:t>
            </a:r>
            <a:endParaRPr lang="en-US" sz="3200" dirty="0">
              <a:latin typeface="Frutiger 57Cn"/>
              <a:cs typeface="Frutiger 57Cn"/>
            </a:endParaRPr>
          </a:p>
          <a:p>
            <a:pPr algn="l"/>
            <a:r>
              <a:rPr lang="en-US" sz="3200" dirty="0">
                <a:latin typeface="Frutiger 57Cn"/>
                <a:cs typeface="Frutiger 57Cn"/>
              </a:rPr>
              <a:t>8  And if she is not able to bring a lamb, then she may bring two turtledoves or two young pigeons—one as a burnt offering and the other as a sin offering . . .</a:t>
            </a:r>
          </a:p>
        </p:txBody>
      </p:sp>
    </p:spTree>
    <p:extLst>
      <p:ext uri="{BB962C8B-B14F-4D97-AF65-F5344CB8AC3E}">
        <p14:creationId xmlns:p14="http://schemas.microsoft.com/office/powerpoint/2010/main" val="8309181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Exodus 13:11-15</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FFCC"/>
                </a:solidFill>
                <a:latin typeface="Frutiger 57Cn"/>
                <a:cs typeface="Frutiger 57Cn"/>
              </a:rPr>
              <a:t>1</a:t>
            </a:r>
            <a:r>
              <a:rPr lang="en-US" sz="3200" dirty="0" smtClean="0">
                <a:solidFill>
                  <a:srgbClr val="FFFFCC"/>
                </a:solidFill>
                <a:latin typeface="Frutiger 57Cn"/>
                <a:cs typeface="Frutiger 57Cn"/>
              </a:rPr>
              <a:t>1  </a:t>
            </a:r>
            <a:r>
              <a:rPr lang="en-US" sz="3200" dirty="0">
                <a:latin typeface="Frutiger 57Cn"/>
                <a:cs typeface="Frutiger 57Cn"/>
              </a:rPr>
              <a:t>“And it shall be, when the LORD brings you into the land of the Canaanites, as He swore to you and your fathers, and gives it to you,</a:t>
            </a:r>
          </a:p>
          <a:p>
            <a:pPr algn="l"/>
            <a:r>
              <a:rPr lang="en-US" sz="3200" dirty="0">
                <a:latin typeface="Frutiger 57Cn"/>
                <a:cs typeface="Frutiger 57Cn"/>
              </a:rPr>
              <a:t>12  “that you shall set apart to the LORD all that open the womb, that is, every firstborn that comes from an animal which you have; the males shall be the LORD’S</a:t>
            </a:r>
            <a:r>
              <a:rPr lang="en-US" sz="3200" dirty="0" smtClean="0">
                <a:latin typeface="Frutiger 57Cn"/>
                <a:cs typeface="Frutiger 57Cn"/>
              </a:rPr>
              <a:t>.…</a:t>
            </a:r>
            <a:endParaRPr lang="en-US" sz="3200" dirty="0">
              <a:latin typeface="Frutiger 57Cn"/>
              <a:cs typeface="Frutiger 57Cn"/>
            </a:endParaRPr>
          </a:p>
          <a:p>
            <a:pPr algn="l"/>
            <a:r>
              <a:rPr lang="en-US" sz="3200" dirty="0">
                <a:latin typeface="Frutiger 57Cn"/>
                <a:cs typeface="Frutiger 57Cn"/>
              </a:rPr>
              <a:t>14  “So it shall be, when your son asks you in time to come, saying, ‘What is this?’ that you shall say to him, ‘By strength of hand the LORD brought us out of Egypt, out of the house of bondage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6126626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Exodus 13:11-15</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15  </a:t>
            </a:r>
            <a:r>
              <a:rPr lang="en-US" sz="3200" dirty="0">
                <a:latin typeface="Frutiger 57Cn"/>
                <a:cs typeface="Frutiger 57Cn"/>
              </a:rPr>
              <a:t>‘And it came to pass, when Pharaoh was stubborn about letting us go, that the LORD killed all the firstborn in the land of Egypt, both the firstborn of man and the firstborn of beast. Therefore I sacrifice to the LORD all males that open the womb, but all the firstborn of my sons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 </a:t>
            </a:r>
            <a:r>
              <a:rPr lang="en-US" sz="3200" dirty="0">
                <a:latin typeface="Frutiger 57Cn"/>
                <a:cs typeface="Frutiger 57Cn"/>
              </a:rPr>
              <a:t>redeem.’</a:t>
            </a:r>
          </a:p>
        </p:txBody>
      </p:sp>
    </p:spTree>
    <p:extLst>
      <p:ext uri="{BB962C8B-B14F-4D97-AF65-F5344CB8AC3E}">
        <p14:creationId xmlns:p14="http://schemas.microsoft.com/office/powerpoint/2010/main" val="12070345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Numbers 18:15-16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FFCC"/>
                </a:solidFill>
                <a:latin typeface="Frutiger 57Cn"/>
                <a:cs typeface="Frutiger 57Cn"/>
              </a:rPr>
              <a:t>15  </a:t>
            </a:r>
            <a:r>
              <a:rPr lang="en-US" sz="3200" dirty="0">
                <a:latin typeface="Frutiger 57Cn"/>
                <a:cs typeface="Frutiger 57Cn"/>
              </a:rPr>
              <a:t>Everything that first opens the womb of all flesh, which they bring to the LORD, whether man or beast, shall be yours; nevertheless the firstborn of man you shall surely redeem, and the firstborn of unclean animals you shall redeem.</a:t>
            </a:r>
          </a:p>
          <a:p>
            <a:pPr algn="l"/>
            <a:r>
              <a:rPr lang="en-US" sz="3200" dirty="0">
                <a:latin typeface="Frutiger 57Cn"/>
                <a:cs typeface="Frutiger 57Cn"/>
              </a:rPr>
              <a:t>16  And those redeemed of the devoted things you shall redeem when one month old, according to your valuation, for five shekels of silver, according to the shekel of the sanctuary, which is twenty </a:t>
            </a:r>
            <a:r>
              <a:rPr lang="en-US" sz="3200" dirty="0" err="1">
                <a:latin typeface="Frutiger 57Cn"/>
                <a:cs typeface="Frutiger 57Cn"/>
              </a:rPr>
              <a:t>gerahs</a:t>
            </a:r>
            <a:r>
              <a:rPr lang="en-US" sz="3200" dirty="0">
                <a:latin typeface="Frutiger 57Cn"/>
                <a:cs typeface="Frutiger 57Cn"/>
              </a:rPr>
              <a:t>.</a:t>
            </a:r>
          </a:p>
        </p:txBody>
      </p:sp>
    </p:spTree>
    <p:extLst>
      <p:ext uri="{BB962C8B-B14F-4D97-AF65-F5344CB8AC3E}">
        <p14:creationId xmlns:p14="http://schemas.microsoft.com/office/powerpoint/2010/main" val="33749811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hidden="1"/>
          <p:cNvSpPr>
            <a:spLocks noGrp="1" noChangeArrowheads="1"/>
          </p:cNvSpPr>
          <p:nvPr>
            <p:ph type="title"/>
          </p:nvPr>
        </p:nvSpPr>
        <p:spPr/>
        <p:txBody>
          <a:bodyPr/>
          <a:lstStyle/>
          <a:p>
            <a:pPr eaLnBrk="1" hangingPunct="1"/>
            <a:endParaRPr lang="en-US" smtClean="0"/>
          </a:p>
        </p:txBody>
      </p:sp>
      <p:pic>
        <p:nvPicPr>
          <p:cNvPr id="104450" name="Picture 3" descr="Temple with Court of Women from east"/>
          <p:cNvPicPr preferRelativeResize="0">
            <a:picLocks noChangeAspect="1" noChangeArrowheads="1"/>
          </p:cNvPicPr>
          <p:nvPr>
            <p:custDataLst>
              <p:tags r:id="rId1"/>
            </p:custDataLst>
          </p:nvPr>
        </p:nvPicPr>
        <p:blipFill>
          <a:blip r:embed="rId4"/>
          <a:srcRect/>
          <a:stretch>
            <a:fillRect/>
          </a:stretch>
        </p:blipFill>
        <p:spPr bwMode="auto">
          <a:xfrm>
            <a:off x="-152400" y="-228600"/>
            <a:ext cx="9448800" cy="7088188"/>
          </a:xfrm>
          <a:prstGeom prst="rect">
            <a:avLst/>
          </a:prstGeom>
          <a:noFill/>
          <a:ln w="9525">
            <a:noFill/>
            <a:miter lim="800000"/>
            <a:headEnd/>
            <a:tailEnd/>
          </a:ln>
        </p:spPr>
      </p:pic>
      <p:sp>
        <p:nvSpPr>
          <p:cNvPr id="186372" name="Text Box 4"/>
          <p:cNvSpPr txBox="1">
            <a:spLocks noChangeArrowheads="1"/>
          </p:cNvSpPr>
          <p:nvPr/>
        </p:nvSpPr>
        <p:spPr bwMode="auto">
          <a:xfrm>
            <a:off x="0" y="6400800"/>
            <a:ext cx="9144000" cy="457200"/>
          </a:xfrm>
          <a:prstGeom prst="rect">
            <a:avLst/>
          </a:prstGeom>
          <a:noFill/>
          <a:ln w="9525">
            <a:noFill/>
            <a:miter lim="800000"/>
            <a:headEnd/>
            <a:tailEnd/>
          </a:ln>
          <a:effectLst/>
        </p:spPr>
        <p:txBody>
          <a:bodyPr/>
          <a:lstStyle/>
          <a:p>
            <a:pPr algn="ctr">
              <a:defRPr/>
            </a:pPr>
            <a:r>
              <a:rPr lang="en-US" sz="2200" dirty="0">
                <a:solidFill>
                  <a:schemeClr val="bg1"/>
                </a:solidFill>
                <a:effectLst>
                  <a:glow rad="76200">
                    <a:schemeClr val="tx1">
                      <a:alpha val="60000"/>
                    </a:schemeClr>
                  </a:glow>
                </a:effectLst>
                <a:latin typeface="Calibri" pitchFamily="34" charset="0"/>
                <a:cs typeface="Calibri" pitchFamily="34" charset="0"/>
              </a:rPr>
              <a:t>Jerusalem model Temple Court of Women from east</a:t>
            </a:r>
          </a:p>
        </p:txBody>
      </p:sp>
    </p:spTree>
    <p:extLst>
      <p:ext uri="{BB962C8B-B14F-4D97-AF65-F5344CB8AC3E}">
        <p14:creationId xmlns:p14="http://schemas.microsoft.com/office/powerpoint/2010/main" val="1217587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2:21-38</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25  </a:t>
            </a:r>
            <a:r>
              <a:rPr lang="en-US" sz="3200" dirty="0">
                <a:latin typeface="Frutiger 57Cn"/>
                <a:cs typeface="Frutiger 57Cn"/>
              </a:rPr>
              <a:t>And behold, there was a man in Jerusalem whose name was Simeon, and this man was just and devout, waiting for the Consolation of Israel, and the Holy Spirit was upon him.</a:t>
            </a:r>
          </a:p>
          <a:p>
            <a:pPr algn="l"/>
            <a:r>
              <a:rPr lang="en-US" sz="3200" dirty="0">
                <a:latin typeface="Frutiger 57Cn"/>
                <a:cs typeface="Frutiger 57Cn"/>
              </a:rPr>
              <a:t>26  And it had been revealed to him by the Holy Spirit that he would not see death before he had seen the Lord’s Christ.</a:t>
            </a:r>
          </a:p>
        </p:txBody>
      </p:sp>
    </p:spTree>
    <p:extLst>
      <p:ext uri="{BB962C8B-B14F-4D97-AF65-F5344CB8AC3E}">
        <p14:creationId xmlns:p14="http://schemas.microsoft.com/office/powerpoint/2010/main" val="14392791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2:21-38</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27  </a:t>
            </a:r>
            <a:r>
              <a:rPr lang="en-US" sz="3200" dirty="0">
                <a:latin typeface="Frutiger 57Cn"/>
                <a:cs typeface="Frutiger 57Cn"/>
              </a:rPr>
              <a:t>So he came by the Spirit into the temple. </a:t>
            </a:r>
          </a:p>
          <a:p>
            <a:pPr algn="l"/>
            <a:r>
              <a:rPr lang="en-US" sz="3200" dirty="0">
                <a:latin typeface="Frutiger 57Cn"/>
                <a:cs typeface="Frutiger 57Cn"/>
              </a:rPr>
              <a:t>And when the parents brought in the Child Jesus, to do for Him according to the custom of the law,</a:t>
            </a:r>
          </a:p>
          <a:p>
            <a:pPr algn="l"/>
            <a:r>
              <a:rPr lang="en-US" sz="3200" dirty="0">
                <a:latin typeface="Frutiger 57Cn"/>
                <a:cs typeface="Frutiger 57Cn"/>
              </a:rPr>
              <a:t>28  h</a:t>
            </a:r>
            <a:r>
              <a:rPr lang="en-US" sz="3200" dirty="0" smtClean="0">
                <a:latin typeface="Frutiger 57Cn"/>
                <a:cs typeface="Frutiger 57Cn"/>
              </a:rPr>
              <a:t>e took </a:t>
            </a:r>
            <a:r>
              <a:rPr lang="en-US" sz="3200" dirty="0">
                <a:latin typeface="Frutiger 57Cn"/>
                <a:cs typeface="Frutiger 57Cn"/>
              </a:rPr>
              <a:t>Him up in his arms and blessed God and said:</a:t>
            </a:r>
          </a:p>
          <a:p>
            <a:pPr algn="l"/>
            <a:r>
              <a:rPr lang="en-US" sz="3200" dirty="0" smtClean="0">
                <a:latin typeface="Frutiger 57Cn"/>
                <a:cs typeface="Frutiger 57Cn"/>
              </a:rPr>
              <a:t>29  “</a:t>
            </a:r>
            <a:r>
              <a:rPr lang="en-US" sz="3200" dirty="0">
                <a:latin typeface="Frutiger 57Cn"/>
                <a:cs typeface="Frutiger 57Cn"/>
              </a:rPr>
              <a:t>Lord, now You are letting Your servant depart in peace, according to Your word;</a:t>
            </a:r>
          </a:p>
          <a:p>
            <a:pPr algn="l"/>
            <a:r>
              <a:rPr lang="en-US" sz="3200" dirty="0" smtClean="0">
                <a:latin typeface="Frutiger 57Cn"/>
                <a:cs typeface="Frutiger 57Cn"/>
              </a:rPr>
              <a:t>30  </a:t>
            </a:r>
            <a:r>
              <a:rPr lang="en-US" sz="3200" dirty="0">
                <a:solidFill>
                  <a:srgbClr val="FFE0A3"/>
                </a:solidFill>
                <a:latin typeface="Frutiger 57Cn"/>
                <a:cs typeface="Frutiger 57Cn"/>
              </a:rPr>
              <a:t>For my eyes have seen your salvation</a:t>
            </a:r>
          </a:p>
        </p:txBody>
      </p:sp>
    </p:spTree>
    <p:extLst>
      <p:ext uri="{BB962C8B-B14F-4D97-AF65-F5344CB8AC3E}">
        <p14:creationId xmlns:p14="http://schemas.microsoft.com/office/powerpoint/2010/main" val="40855027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52:10</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FFCC"/>
                </a:solidFill>
                <a:latin typeface="Frutiger 57Cn"/>
                <a:cs typeface="Frutiger 57Cn"/>
              </a:rPr>
              <a:t>10  </a:t>
            </a:r>
            <a:r>
              <a:rPr lang="en-US" sz="3200" dirty="0" smtClean="0">
                <a:latin typeface="Frutiger 57Cn"/>
                <a:cs typeface="Frutiger 57Cn"/>
              </a:rPr>
              <a:t>The </a:t>
            </a:r>
            <a:r>
              <a:rPr lang="en-US" sz="3200" dirty="0">
                <a:latin typeface="Frutiger 57Cn"/>
                <a:cs typeface="Frutiger 57Cn"/>
              </a:rPr>
              <a:t>LORD has made bare His holy arm in the eyes of all the nations; and all the ends of the earth shall </a:t>
            </a:r>
            <a:r>
              <a:rPr lang="en-US" sz="3200" dirty="0">
                <a:solidFill>
                  <a:srgbClr val="FFE0A3"/>
                </a:solidFill>
                <a:latin typeface="Frutiger 57Cn"/>
                <a:cs typeface="Frutiger 57Cn"/>
              </a:rPr>
              <a:t>see the salvation of our God.</a:t>
            </a:r>
          </a:p>
        </p:txBody>
      </p:sp>
    </p:spTree>
    <p:extLst>
      <p:ext uri="{BB962C8B-B14F-4D97-AF65-F5344CB8AC3E}">
        <p14:creationId xmlns:p14="http://schemas.microsoft.com/office/powerpoint/2010/main" val="24157971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2:21-38</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31  </a:t>
            </a:r>
            <a:r>
              <a:rPr lang="en-US" sz="3200" dirty="0">
                <a:latin typeface="Frutiger 57Cn"/>
                <a:cs typeface="Frutiger 57Cn"/>
              </a:rPr>
              <a:t>Which You have prepared before the face of all peoples,</a:t>
            </a:r>
            <a:br>
              <a:rPr lang="en-US" sz="3200" dirty="0">
                <a:latin typeface="Frutiger 57Cn"/>
                <a:cs typeface="Frutiger 57Cn"/>
              </a:rPr>
            </a:br>
            <a:r>
              <a:rPr lang="en-US" sz="3200" dirty="0">
                <a:latin typeface="Frutiger 57Cn"/>
                <a:cs typeface="Frutiger 57Cn"/>
              </a:rPr>
              <a:t>32  </a:t>
            </a:r>
            <a:r>
              <a:rPr lang="en-US" sz="3200" dirty="0">
                <a:solidFill>
                  <a:schemeClr val="tx2">
                    <a:lumMod val="60000"/>
                    <a:lumOff val="40000"/>
                  </a:schemeClr>
                </a:solidFill>
                <a:latin typeface="Frutiger 57Cn"/>
                <a:cs typeface="Frutiger 57Cn"/>
              </a:rPr>
              <a:t>A light to bring revelation to the Gentiles, </a:t>
            </a:r>
            <a:r>
              <a:rPr lang="en-US" sz="3200" dirty="0">
                <a:latin typeface="Frutiger 57Cn"/>
                <a:cs typeface="Frutiger 57Cn"/>
              </a:rPr>
              <a:t>and the glory of Your people Israel.”</a:t>
            </a:r>
          </a:p>
        </p:txBody>
      </p:sp>
    </p:spTree>
    <p:extLst>
      <p:ext uri="{BB962C8B-B14F-4D97-AF65-F5344CB8AC3E}">
        <p14:creationId xmlns:p14="http://schemas.microsoft.com/office/powerpoint/2010/main" val="32026547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9:2</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FFCC"/>
                </a:solidFill>
                <a:latin typeface="Frutiger 57Cn"/>
                <a:cs typeface="Frutiger 57Cn"/>
              </a:rPr>
              <a:t>2  </a:t>
            </a:r>
            <a:r>
              <a:rPr lang="en-US" sz="3200" dirty="0">
                <a:latin typeface="Frutiger 57Cn"/>
                <a:cs typeface="Frutiger 57Cn"/>
              </a:rPr>
              <a:t>The people who walked in darkness </a:t>
            </a:r>
            <a:r>
              <a:rPr lang="en-US" sz="3200" dirty="0" smtClean="0">
                <a:solidFill>
                  <a:srgbClr val="FFE0A3"/>
                </a:solidFill>
                <a:latin typeface="Frutiger 57Cn"/>
                <a:cs typeface="Frutiger 57Cn"/>
              </a:rPr>
              <a:t>have </a:t>
            </a:r>
            <a:r>
              <a:rPr lang="en-US" sz="3200" dirty="0">
                <a:solidFill>
                  <a:srgbClr val="FFE0A3"/>
                </a:solidFill>
                <a:latin typeface="Frutiger 57Cn"/>
                <a:cs typeface="Frutiger 57Cn"/>
              </a:rPr>
              <a:t>seen </a:t>
            </a:r>
            <a:r>
              <a:rPr lang="en-US" sz="3200" dirty="0" smtClean="0">
                <a:solidFill>
                  <a:srgbClr val="FFE0A3"/>
                </a:solidFill>
                <a:latin typeface="Frutiger 57Cn"/>
                <a:cs typeface="Frutiger 57Cn"/>
              </a:rPr>
              <a:t/>
            </a:r>
            <a:br>
              <a:rPr lang="en-US" sz="3200" dirty="0" smtClean="0">
                <a:solidFill>
                  <a:srgbClr val="FFE0A3"/>
                </a:solidFill>
                <a:latin typeface="Frutiger 57Cn"/>
                <a:cs typeface="Frutiger 57Cn"/>
              </a:rPr>
            </a:br>
            <a:r>
              <a:rPr lang="en-US" sz="3200" dirty="0" smtClean="0">
                <a:solidFill>
                  <a:srgbClr val="FFE0A3"/>
                </a:solidFill>
                <a:latin typeface="Frutiger 57Cn"/>
                <a:cs typeface="Frutiger 57Cn"/>
              </a:rPr>
              <a:t>a </a:t>
            </a:r>
            <a:r>
              <a:rPr lang="en-US" sz="3200" dirty="0">
                <a:solidFill>
                  <a:srgbClr val="FFE0A3"/>
                </a:solidFill>
                <a:latin typeface="Frutiger 57Cn"/>
                <a:cs typeface="Frutiger 57Cn"/>
              </a:rPr>
              <a:t>great light</a:t>
            </a:r>
            <a:r>
              <a:rPr lang="en-US" sz="3200" dirty="0">
                <a:latin typeface="Frutiger 57Cn"/>
                <a:cs typeface="Frutiger 57Cn"/>
              </a:rPr>
              <a:t>; those who dwelt in the land of the shadow of death, upon them a light has shined.</a:t>
            </a:r>
          </a:p>
          <a:p>
            <a:pPr algn="l"/>
            <a:endParaRPr lang="en-US" sz="3200" dirty="0">
              <a:solidFill>
                <a:srgbClr val="FFFFCC"/>
              </a:solidFill>
              <a:latin typeface="Frutiger 57Cn"/>
              <a:cs typeface="Frutiger 57Cn"/>
            </a:endParaRPr>
          </a:p>
        </p:txBody>
      </p:sp>
      <p:sp>
        <p:nvSpPr>
          <p:cNvPr id="5" name="Rectangle 2"/>
          <p:cNvSpPr>
            <a:spLocks noChangeArrowheads="1"/>
          </p:cNvSpPr>
          <p:nvPr/>
        </p:nvSpPr>
        <p:spPr bwMode="auto">
          <a:xfrm>
            <a:off x="0" y="2608322"/>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42:6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6" name="Text Box 3"/>
          <p:cNvSpPr txBox="1">
            <a:spLocks noChangeArrowheads="1"/>
          </p:cNvSpPr>
          <p:nvPr/>
        </p:nvSpPr>
        <p:spPr bwMode="auto">
          <a:xfrm>
            <a:off x="762000" y="3729097"/>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FFCC"/>
                </a:solidFill>
                <a:latin typeface="Frutiger 57Cn"/>
                <a:cs typeface="Frutiger 57Cn"/>
              </a:rPr>
              <a:t>6  </a:t>
            </a:r>
            <a:r>
              <a:rPr lang="en-US" sz="3200" dirty="0">
                <a:latin typeface="Frutiger 57Cn"/>
                <a:cs typeface="Frutiger 57Cn"/>
              </a:rPr>
              <a:t>I, the LORD, have called You in righteousness, and will hold Your hand; I will keep You and give You as a covenant to the people, </a:t>
            </a:r>
            <a:r>
              <a:rPr lang="en-US" sz="3200" dirty="0">
                <a:solidFill>
                  <a:srgbClr val="FFE0A3"/>
                </a:solidFill>
                <a:latin typeface="Frutiger 57Cn"/>
                <a:cs typeface="Frutiger 57Cn"/>
              </a:rPr>
              <a:t>as a light to the Gentiles,</a:t>
            </a:r>
          </a:p>
          <a:p>
            <a:pPr algn="l"/>
            <a:endParaRPr lang="en-US" sz="3200" dirty="0">
              <a:solidFill>
                <a:srgbClr val="FFFFCC"/>
              </a:solidFill>
              <a:latin typeface="Frutiger 57Cn"/>
              <a:cs typeface="Frutiger 57Cn"/>
            </a:endParaRPr>
          </a:p>
        </p:txBody>
      </p:sp>
    </p:spTree>
    <p:extLst>
      <p:ext uri="{BB962C8B-B14F-4D97-AF65-F5344CB8AC3E}">
        <p14:creationId xmlns:p14="http://schemas.microsoft.com/office/powerpoint/2010/main" val="7062347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19050" y="1447800"/>
            <a:ext cx="9144000" cy="4164217"/>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dirty="0">
                <a:latin typeface="Papyrus" charset="0"/>
              </a:rPr>
              <a:t>The Gospels</a:t>
            </a:r>
          </a:p>
          <a:p>
            <a:pPr>
              <a:lnSpc>
                <a:spcPct val="90000"/>
              </a:lnSpc>
              <a:defRPr/>
            </a:pPr>
            <a:endParaRPr lang="en-US" sz="5400" b="1" dirty="0">
              <a:latin typeface="Papyrus" charset="0"/>
            </a:endParaRPr>
          </a:p>
          <a:p>
            <a:pPr>
              <a:lnSpc>
                <a:spcPct val="90000"/>
              </a:lnSpc>
              <a:defRPr/>
            </a:pPr>
            <a:r>
              <a:rPr lang="en-US" sz="5400" b="1" dirty="0" smtClean="0">
                <a:latin typeface="Papyrus" charset="0"/>
              </a:rPr>
              <a:t>Jesus Christ’s</a:t>
            </a:r>
            <a:br>
              <a:rPr lang="en-US" sz="5400" b="1" dirty="0" smtClean="0">
                <a:latin typeface="Papyrus" charset="0"/>
              </a:rPr>
            </a:br>
            <a:r>
              <a:rPr lang="en-US" sz="5400" b="1" dirty="0" smtClean="0">
                <a:latin typeface="Papyrus" charset="0"/>
              </a:rPr>
              <a:t>Early Childhood</a:t>
            </a:r>
            <a:endParaRPr lang="en-US" sz="5400" b="1" dirty="0">
              <a:latin typeface="Papyrus" charset="0"/>
            </a:endParaRPr>
          </a:p>
          <a:p>
            <a:pPr>
              <a:lnSpc>
                <a:spcPct val="70000"/>
              </a:lnSpc>
              <a:defRPr/>
            </a:pPr>
            <a:endParaRPr lang="en-US" sz="7200" b="1" dirty="0">
              <a:latin typeface="Papyru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49:6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FFCC"/>
                </a:solidFill>
                <a:latin typeface="Frutiger 57Cn"/>
                <a:cs typeface="Frutiger 57Cn"/>
              </a:rPr>
              <a:t>6  </a:t>
            </a:r>
            <a:r>
              <a:rPr lang="en-US" sz="3200" dirty="0">
                <a:latin typeface="Frutiger 57Cn"/>
                <a:cs typeface="Frutiger 57Cn"/>
              </a:rPr>
              <a:t>Indeed He says, ‘It is too small a thing that You should be My Servant to raise up the tribes of Jacob, and to restore the preserved ones of Israel;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 </a:t>
            </a:r>
            <a:r>
              <a:rPr lang="en-US" sz="3200" dirty="0">
                <a:latin typeface="Frutiger 57Cn"/>
                <a:cs typeface="Frutiger 57Cn"/>
              </a:rPr>
              <a:t>will also give You as </a:t>
            </a:r>
            <a:r>
              <a:rPr lang="en-US" sz="3200" dirty="0">
                <a:solidFill>
                  <a:srgbClr val="FFE0A3"/>
                </a:solidFill>
                <a:latin typeface="Frutiger 57Cn"/>
                <a:cs typeface="Frutiger 57Cn"/>
              </a:rPr>
              <a:t>a light to the Gentiles, </a:t>
            </a:r>
            <a:r>
              <a:rPr lang="en-US" sz="3200" dirty="0">
                <a:latin typeface="Frutiger 57Cn"/>
                <a:cs typeface="Frutiger 57Cn"/>
              </a:rPr>
              <a:t>that You should be My salvation to the ends of the earth.’”</a:t>
            </a:r>
          </a:p>
          <a:p>
            <a:pPr algn="l"/>
            <a:endParaRPr lang="en-US" sz="3200" dirty="0">
              <a:solidFill>
                <a:srgbClr val="FFFFCC"/>
              </a:solidFill>
              <a:latin typeface="Frutiger 57Cn"/>
              <a:cs typeface="Frutiger 57Cn"/>
            </a:endParaRPr>
          </a:p>
        </p:txBody>
      </p:sp>
    </p:spTree>
    <p:extLst>
      <p:ext uri="{BB962C8B-B14F-4D97-AF65-F5344CB8AC3E}">
        <p14:creationId xmlns:p14="http://schemas.microsoft.com/office/powerpoint/2010/main" val="3973770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60:1-3</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FFCC"/>
                </a:solidFill>
                <a:latin typeface="Frutiger 57Cn"/>
                <a:cs typeface="Frutiger 57Cn"/>
              </a:rPr>
              <a:t>1</a:t>
            </a:r>
            <a:r>
              <a:rPr lang="en-US" sz="3200" dirty="0" smtClean="0">
                <a:solidFill>
                  <a:srgbClr val="FFFFCC"/>
                </a:solidFill>
                <a:latin typeface="Frutiger 57Cn"/>
                <a:cs typeface="Frutiger 57Cn"/>
              </a:rPr>
              <a:t>  </a:t>
            </a:r>
            <a:r>
              <a:rPr lang="en-US" sz="3200" dirty="0">
                <a:latin typeface="Frutiger 57Cn"/>
                <a:cs typeface="Frutiger 57Cn"/>
              </a:rPr>
              <a:t>Arise, shine; </a:t>
            </a:r>
            <a:r>
              <a:rPr lang="en-US" sz="3200" dirty="0" smtClean="0">
                <a:solidFill>
                  <a:srgbClr val="FFE0A3"/>
                </a:solidFill>
                <a:latin typeface="Frutiger 57Cn"/>
                <a:cs typeface="Frutiger 57Cn"/>
              </a:rPr>
              <a:t>for </a:t>
            </a:r>
            <a:r>
              <a:rPr lang="en-US" sz="3200" dirty="0">
                <a:solidFill>
                  <a:srgbClr val="FFE0A3"/>
                </a:solidFill>
                <a:latin typeface="Frutiger 57Cn"/>
                <a:cs typeface="Frutiger 57Cn"/>
              </a:rPr>
              <a:t>your light has come! </a:t>
            </a:r>
            <a:r>
              <a:rPr lang="en-US" sz="3200" dirty="0">
                <a:latin typeface="Frutiger 57Cn"/>
                <a:cs typeface="Frutiger 57Cn"/>
              </a:rPr>
              <a:t>And the glory of the LORD is risen upon you.</a:t>
            </a:r>
          </a:p>
          <a:p>
            <a:pPr algn="l"/>
            <a:r>
              <a:rPr lang="en-US" sz="3200" dirty="0">
                <a:latin typeface="Frutiger 57Cn"/>
                <a:cs typeface="Frutiger 57Cn"/>
              </a:rPr>
              <a:t>2  For behold, the darkness shall cover the earth, and deep darkness the people; but the LORD will arise over you, and His glory will be seen upon you.</a:t>
            </a:r>
          </a:p>
          <a:p>
            <a:pPr algn="l"/>
            <a:r>
              <a:rPr lang="en-US" sz="3200" dirty="0">
                <a:latin typeface="Frutiger 57Cn"/>
                <a:cs typeface="Frutiger 57Cn"/>
              </a:rPr>
              <a:t>3  </a:t>
            </a:r>
            <a:r>
              <a:rPr lang="en-US" sz="3200" dirty="0">
                <a:solidFill>
                  <a:srgbClr val="FFE0A3"/>
                </a:solidFill>
                <a:latin typeface="Frutiger 57Cn"/>
                <a:cs typeface="Frutiger 57Cn"/>
              </a:rPr>
              <a:t>The Gentiles shall come to your light, </a:t>
            </a:r>
            <a:r>
              <a:rPr lang="en-US" sz="3200" dirty="0">
                <a:latin typeface="Frutiger 57Cn"/>
                <a:cs typeface="Frutiger 57Cn"/>
              </a:rPr>
              <a:t>and kings to the brightness of your rising.</a:t>
            </a:r>
          </a:p>
          <a:p>
            <a:pPr algn="l"/>
            <a:endParaRPr lang="en-US" sz="3200" dirty="0">
              <a:solidFill>
                <a:srgbClr val="FFFFCC"/>
              </a:solidFill>
              <a:latin typeface="Frutiger 57Cn"/>
              <a:cs typeface="Frutiger 57Cn"/>
            </a:endParaRPr>
          </a:p>
        </p:txBody>
      </p:sp>
    </p:spTree>
    <p:extLst>
      <p:ext uri="{BB962C8B-B14F-4D97-AF65-F5344CB8AC3E}">
        <p14:creationId xmlns:p14="http://schemas.microsoft.com/office/powerpoint/2010/main" val="25285551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2:21-38</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33  </a:t>
            </a:r>
            <a:r>
              <a:rPr lang="en-US" sz="3200" dirty="0">
                <a:latin typeface="Frutiger 57Cn"/>
                <a:cs typeface="Frutiger 57Cn"/>
              </a:rPr>
              <a:t>And Joseph and His mother marveled at those things which were spoken of Him.</a:t>
            </a:r>
          </a:p>
          <a:p>
            <a:pPr algn="l"/>
            <a:r>
              <a:rPr lang="en-US" sz="3200" dirty="0" smtClean="0">
                <a:latin typeface="Frutiger 57Cn"/>
                <a:cs typeface="Frutiger 57Cn"/>
              </a:rPr>
              <a:t>34  Then </a:t>
            </a:r>
            <a:r>
              <a:rPr lang="en-US" sz="3200" dirty="0">
                <a:latin typeface="Frutiger 57Cn"/>
                <a:cs typeface="Frutiger 57Cn"/>
              </a:rPr>
              <a:t>Simeon blessed them, and said to Mary His mother</a:t>
            </a:r>
            <a:r>
              <a:rPr lang="en-US" sz="3200" dirty="0" smtClean="0">
                <a:latin typeface="Frutiger 57Cn"/>
                <a:cs typeface="Frutiger 57Cn"/>
              </a:rPr>
              <a:t>, “</a:t>
            </a:r>
            <a:r>
              <a:rPr lang="en-US" sz="3200" dirty="0">
                <a:latin typeface="Frutiger 57Cn"/>
                <a:cs typeface="Frutiger 57Cn"/>
              </a:rPr>
              <a:t>Behold, this Child is destined for the fall and rising of many in Israel, and for a sign which will be spoken against </a:t>
            </a:r>
          </a:p>
        </p:txBody>
      </p:sp>
    </p:spTree>
    <p:extLst>
      <p:ext uri="{BB962C8B-B14F-4D97-AF65-F5344CB8AC3E}">
        <p14:creationId xmlns:p14="http://schemas.microsoft.com/office/powerpoint/2010/main" val="37552243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Romans 9:33</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FFCC"/>
                </a:solidFill>
                <a:latin typeface="Frutiger 57Cn"/>
                <a:cs typeface="Frutiger 57Cn"/>
              </a:rPr>
              <a:t>33  </a:t>
            </a:r>
            <a:r>
              <a:rPr lang="en-US" sz="3200" dirty="0">
                <a:latin typeface="Frutiger 57Cn"/>
                <a:cs typeface="Frutiger 57Cn"/>
              </a:rPr>
              <a:t>As it is written: “Behold, I lay in Zion a stumbling stone and rock of offense, and whoever believes on Him will not be put to shame.”</a:t>
            </a:r>
          </a:p>
          <a:p>
            <a:pPr algn="l"/>
            <a:endParaRPr lang="en-US" sz="3200" dirty="0">
              <a:solidFill>
                <a:srgbClr val="FFFFCC"/>
              </a:solidFill>
              <a:latin typeface="Frutiger 57Cn"/>
              <a:cs typeface="Frutiger 57Cn"/>
            </a:endParaRPr>
          </a:p>
        </p:txBody>
      </p:sp>
      <p:sp>
        <p:nvSpPr>
          <p:cNvPr id="5" name="Rectangle 2"/>
          <p:cNvSpPr>
            <a:spLocks noChangeArrowheads="1"/>
          </p:cNvSpPr>
          <p:nvPr/>
        </p:nvSpPr>
        <p:spPr bwMode="auto">
          <a:xfrm>
            <a:off x="0" y="2608322"/>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8:13-14</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6" name="Text Box 3"/>
          <p:cNvSpPr txBox="1">
            <a:spLocks noChangeArrowheads="1"/>
          </p:cNvSpPr>
          <p:nvPr/>
        </p:nvSpPr>
        <p:spPr bwMode="auto">
          <a:xfrm>
            <a:off x="762000" y="3729097"/>
            <a:ext cx="8077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FFCC"/>
                </a:solidFill>
                <a:latin typeface="Frutiger 57Cn"/>
                <a:cs typeface="Frutiger 57Cn"/>
              </a:rPr>
              <a:t>13  </a:t>
            </a:r>
            <a:r>
              <a:rPr lang="en-US" sz="3200" dirty="0">
                <a:latin typeface="Frutiger 57Cn"/>
                <a:cs typeface="Frutiger 57Cn"/>
              </a:rPr>
              <a:t>The LORD of hosts, Him you shall hallow; let Him be your fear, and let Him be your dread.</a:t>
            </a:r>
          </a:p>
          <a:p>
            <a:pPr algn="l"/>
            <a:r>
              <a:rPr lang="en-US" sz="3200" dirty="0">
                <a:latin typeface="Frutiger 57Cn"/>
                <a:cs typeface="Frutiger 57Cn"/>
              </a:rPr>
              <a:t>14  He will be as a sanctuary, but a stone of stumbling and a rock of offense to both the houses of Israel, as a trap and a snare to the inhabitants of Jerusalem.</a:t>
            </a:r>
          </a:p>
          <a:p>
            <a:pPr algn="l"/>
            <a:endParaRPr lang="en-US" sz="3200" dirty="0">
              <a:solidFill>
                <a:srgbClr val="FFFFCC"/>
              </a:solidFill>
              <a:latin typeface="Frutiger 57Cn"/>
              <a:cs typeface="Frutiger 57Cn"/>
            </a:endParaRPr>
          </a:p>
        </p:txBody>
      </p:sp>
    </p:spTree>
    <p:extLst>
      <p:ext uri="{BB962C8B-B14F-4D97-AF65-F5344CB8AC3E}">
        <p14:creationId xmlns:p14="http://schemas.microsoft.com/office/powerpoint/2010/main" val="21540579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2:21-38</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35  “(yes, a sword will pierce through your own soul also), that the thoughts of many hearts may be revealed.”</a:t>
            </a:r>
          </a:p>
        </p:txBody>
      </p:sp>
    </p:spTree>
    <p:extLst>
      <p:ext uri="{BB962C8B-B14F-4D97-AF65-F5344CB8AC3E}">
        <p14:creationId xmlns:p14="http://schemas.microsoft.com/office/powerpoint/2010/main" val="38662882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2:21-38</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36  Now there was one, Anna, a prophetess, the daughter of </a:t>
            </a:r>
            <a:r>
              <a:rPr lang="en-US" sz="3200" dirty="0" err="1">
                <a:latin typeface="Frutiger 57Cn"/>
                <a:cs typeface="Frutiger 57Cn"/>
              </a:rPr>
              <a:t>Phanuel</a:t>
            </a:r>
            <a:r>
              <a:rPr lang="en-US" sz="3200" dirty="0">
                <a:latin typeface="Frutiger 57Cn"/>
                <a:cs typeface="Frutiger 57Cn"/>
              </a:rPr>
              <a:t>, of the tribe of Asher. She was of a great age, and had lived with a husband seven years from her virginity;</a:t>
            </a:r>
          </a:p>
          <a:p>
            <a:pPr algn="l"/>
            <a:r>
              <a:rPr lang="en-US" sz="3200" dirty="0">
                <a:latin typeface="Frutiger 57Cn"/>
                <a:cs typeface="Frutiger 57Cn"/>
              </a:rPr>
              <a:t>37  and this woman was a widow of about eighty-four years, who did not depart from the temple, but served God with </a:t>
            </a:r>
            <a:r>
              <a:rPr lang="en-US" sz="3200" dirty="0" err="1">
                <a:latin typeface="Frutiger 57Cn"/>
                <a:cs typeface="Frutiger 57Cn"/>
              </a:rPr>
              <a:t>fastings</a:t>
            </a:r>
            <a:r>
              <a:rPr lang="en-US" sz="3200" dirty="0">
                <a:latin typeface="Frutiger 57Cn"/>
                <a:cs typeface="Frutiger 57Cn"/>
              </a:rPr>
              <a:t> and prayers night and day.</a:t>
            </a:r>
          </a:p>
          <a:p>
            <a:pPr algn="l"/>
            <a:r>
              <a:rPr lang="en-US" sz="3200" dirty="0">
                <a:latin typeface="Frutiger 57Cn"/>
                <a:cs typeface="Frutiger 57Cn"/>
              </a:rPr>
              <a:t>38  And coming in that instant she gave thanks to the Lord, and spoke of Him to all those who looked for redemption in Jerusalem.</a:t>
            </a:r>
          </a:p>
        </p:txBody>
      </p:sp>
    </p:spTree>
    <p:extLst>
      <p:ext uri="{BB962C8B-B14F-4D97-AF65-F5344CB8AC3E}">
        <p14:creationId xmlns:p14="http://schemas.microsoft.com/office/powerpoint/2010/main" val="33692861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19:15</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15  By </a:t>
            </a:r>
            <a:r>
              <a:rPr lang="en-US" sz="3200" dirty="0">
                <a:latin typeface="Frutiger 57Cn"/>
                <a:cs typeface="Frutiger 57Cn"/>
              </a:rPr>
              <a:t>the mouth of two or three witnesses the matter shall be established. </a:t>
            </a:r>
            <a:endParaRPr lang="en-US" sz="3200" dirty="0">
              <a:solidFill>
                <a:srgbClr val="FFFFCC"/>
              </a:solidFill>
              <a:latin typeface="Frutiger 57Cn"/>
              <a:cs typeface="Frutiger 57Cn"/>
            </a:endParaRPr>
          </a:p>
        </p:txBody>
      </p:sp>
    </p:spTree>
    <p:extLst>
      <p:ext uri="{BB962C8B-B14F-4D97-AF65-F5344CB8AC3E}">
        <p14:creationId xmlns:p14="http://schemas.microsoft.com/office/powerpoint/2010/main" val="4024132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2:21-38</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smtClean="0">
                <a:latin typeface="Frutiger 57Cn"/>
                <a:cs typeface="Frutiger 57Cn"/>
              </a:rPr>
              <a:t>(Simeon)</a:t>
            </a:r>
          </a:p>
          <a:p>
            <a:pPr algn="l"/>
            <a:r>
              <a:rPr lang="en-US" sz="3200" dirty="0" smtClean="0">
                <a:latin typeface="Frutiger 57Cn"/>
                <a:cs typeface="Frutiger 57Cn"/>
              </a:rPr>
              <a:t>29  </a:t>
            </a:r>
            <a:r>
              <a:rPr lang="en-US" sz="3200" dirty="0">
                <a:latin typeface="Frutiger 57Cn"/>
                <a:cs typeface="Frutiger 57Cn"/>
              </a:rPr>
              <a:t>“Lord, now You are letting Your servant depart in peace, According to Your word;</a:t>
            </a:r>
          </a:p>
          <a:p>
            <a:pPr algn="l"/>
            <a:r>
              <a:rPr lang="en-US" sz="3200" dirty="0">
                <a:latin typeface="Frutiger 57Cn"/>
                <a:cs typeface="Frutiger 57Cn"/>
              </a:rPr>
              <a:t>30  For my eyes have seen Your salvation</a:t>
            </a:r>
          </a:p>
          <a:p>
            <a:pPr algn="l"/>
            <a:r>
              <a:rPr lang="en-US" sz="3200" dirty="0">
                <a:latin typeface="Frutiger 57Cn"/>
                <a:cs typeface="Frutiger 57Cn"/>
              </a:rPr>
              <a:t>31  Which You have prepared before the face of all peoples,</a:t>
            </a:r>
          </a:p>
          <a:p>
            <a:pPr algn="l"/>
            <a:r>
              <a:rPr lang="en-US" sz="3200" dirty="0">
                <a:latin typeface="Frutiger 57Cn"/>
                <a:cs typeface="Frutiger 57Cn"/>
              </a:rPr>
              <a:t>32  A light to bring revelation to the Gentiles, And the glory of Your people Israel.”</a:t>
            </a:r>
          </a:p>
        </p:txBody>
      </p:sp>
    </p:spTree>
    <p:extLst>
      <p:ext uri="{BB962C8B-B14F-4D97-AF65-F5344CB8AC3E}">
        <p14:creationId xmlns:p14="http://schemas.microsoft.com/office/powerpoint/2010/main" val="11983954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2:21-38</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smtClean="0">
                <a:latin typeface="Frutiger 57Cn"/>
                <a:cs typeface="Frutiger 57Cn"/>
              </a:rPr>
              <a:t>(Anna)</a:t>
            </a:r>
            <a:endParaRPr lang="en-US" sz="3200" dirty="0">
              <a:latin typeface="Frutiger 57Cn"/>
              <a:cs typeface="Frutiger 57Cn"/>
            </a:endParaRPr>
          </a:p>
          <a:p>
            <a:pPr algn="l"/>
            <a:r>
              <a:rPr lang="en-US" sz="3200" dirty="0">
                <a:latin typeface="Frutiger 57Cn"/>
                <a:cs typeface="Frutiger 57Cn"/>
              </a:rPr>
              <a:t>38  And coming in that instant she gave thanks to the Lord, and spoke of Him to all those who looked for redemption in Jerusalem.</a:t>
            </a:r>
          </a:p>
        </p:txBody>
      </p:sp>
    </p:spTree>
    <p:extLst>
      <p:ext uri="{BB962C8B-B14F-4D97-AF65-F5344CB8AC3E}">
        <p14:creationId xmlns:p14="http://schemas.microsoft.com/office/powerpoint/2010/main" val="25876559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2:1-12</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FFCC"/>
                </a:solidFill>
                <a:latin typeface="Frutiger 57Cn"/>
                <a:cs typeface="Frutiger 57Cn"/>
              </a:rPr>
              <a:t>2:1  </a:t>
            </a:r>
            <a:r>
              <a:rPr lang="en-US" sz="3200" dirty="0">
                <a:latin typeface="Frutiger 57Cn"/>
                <a:cs typeface="Frutiger 57Cn"/>
              </a:rPr>
              <a:t>Now after Jesus was born in Bethlehem of Judea in the days of Herod the king, behold, wise men from the East came to Jerusalem,</a:t>
            </a:r>
          </a:p>
          <a:p>
            <a:pPr algn="l"/>
            <a:r>
              <a:rPr lang="en-US" sz="3200" dirty="0" smtClean="0">
                <a:latin typeface="Frutiger 57Cn"/>
                <a:cs typeface="Frutiger 57Cn"/>
              </a:rPr>
              <a:t>2  saying</a:t>
            </a:r>
            <a:r>
              <a:rPr lang="en-US" sz="3200" dirty="0">
                <a:latin typeface="Frutiger 57Cn"/>
                <a:cs typeface="Frutiger 57Cn"/>
              </a:rPr>
              <a:t>, “Where is He who has been born King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of </a:t>
            </a:r>
            <a:r>
              <a:rPr lang="en-US" sz="3200" dirty="0">
                <a:latin typeface="Frutiger 57Cn"/>
                <a:cs typeface="Frutiger 57Cn"/>
              </a:rPr>
              <a:t>the Jews? For we have seen His star in the East and have come to worship Him.</a:t>
            </a:r>
            <a:r>
              <a:rPr lang="en-US" sz="3200" dirty="0" smtClean="0">
                <a:latin typeface="Frutiger 57Cn"/>
                <a:cs typeface="Frutiger 57Cn"/>
              </a:rPr>
              <a:t>”</a:t>
            </a:r>
          </a:p>
          <a:p>
            <a:pPr algn="l"/>
            <a:r>
              <a:rPr lang="en-US" sz="3200" dirty="0">
                <a:latin typeface="Frutiger 57Cn"/>
                <a:cs typeface="Frutiger 57Cn"/>
              </a:rPr>
              <a:t>3  When Herod the king heard this, he was troubled, and all Jerusalem with him.</a:t>
            </a:r>
          </a:p>
          <a:p>
            <a:pPr algn="l"/>
            <a:endParaRPr lang="en-US" sz="3200" dirty="0">
              <a:latin typeface="Frutiger 57Cn"/>
              <a:cs typeface="Frutiger 57Cn"/>
            </a:endParaRPr>
          </a:p>
        </p:txBody>
      </p:sp>
    </p:spTree>
    <p:extLst>
      <p:ext uri="{BB962C8B-B14F-4D97-AF65-F5344CB8AC3E}">
        <p14:creationId xmlns:p14="http://schemas.microsoft.com/office/powerpoint/2010/main" val="29155851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_DSC27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136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3586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2:1-12</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  And </a:t>
            </a:r>
            <a:r>
              <a:rPr lang="en-US" sz="3200" dirty="0">
                <a:latin typeface="Frutiger 57Cn"/>
                <a:cs typeface="Frutiger 57Cn"/>
              </a:rPr>
              <a:t>when he had gathered all the chief priests and scribes of the people together, he inquired of them where the Christ was to be born.</a:t>
            </a:r>
          </a:p>
          <a:p>
            <a:pPr algn="l"/>
            <a:r>
              <a:rPr lang="en-US" sz="3200" dirty="0" smtClean="0">
                <a:latin typeface="Frutiger 57Cn"/>
                <a:cs typeface="Frutiger 57Cn"/>
              </a:rPr>
              <a:t>5  </a:t>
            </a:r>
            <a:r>
              <a:rPr lang="en-US" sz="3200" dirty="0">
                <a:latin typeface="Frutiger 57Cn"/>
                <a:cs typeface="Frutiger 57Cn"/>
              </a:rPr>
              <a:t>So they said to him, “In Bethlehem of Judea, for thus it is written by the prophet:</a:t>
            </a:r>
          </a:p>
          <a:p>
            <a:pPr algn="l"/>
            <a:r>
              <a:rPr lang="en-US" sz="3200" dirty="0">
                <a:latin typeface="Frutiger 57Cn"/>
                <a:cs typeface="Frutiger 57Cn"/>
              </a:rPr>
              <a:t>6  ‘But you, Bethlehem, in the land of Judah, </a:t>
            </a:r>
            <a:r>
              <a:rPr lang="en-US" sz="3200" dirty="0" smtClean="0">
                <a:latin typeface="Frutiger 57Cn"/>
                <a:cs typeface="Frutiger 57Cn"/>
              </a:rPr>
              <a:t>are </a:t>
            </a:r>
            <a:r>
              <a:rPr lang="en-US" sz="3200" dirty="0">
                <a:latin typeface="Frutiger 57Cn"/>
                <a:cs typeface="Frutiger 57Cn"/>
              </a:rPr>
              <a:t>not the least among the rulers of Judah; </a:t>
            </a:r>
            <a:r>
              <a:rPr lang="en-US" sz="3200" dirty="0" smtClean="0">
                <a:latin typeface="Frutiger 57Cn"/>
                <a:cs typeface="Frutiger 57Cn"/>
              </a:rPr>
              <a:t>for </a:t>
            </a:r>
            <a:r>
              <a:rPr lang="en-US" sz="3200" dirty="0">
                <a:latin typeface="Frutiger 57Cn"/>
                <a:cs typeface="Frutiger 57Cn"/>
              </a:rPr>
              <a:t>out of you shall come a Ruler Who will shepherd My people Israel.’”</a:t>
            </a:r>
          </a:p>
        </p:txBody>
      </p:sp>
    </p:spTree>
    <p:extLst>
      <p:ext uri="{BB962C8B-B14F-4D97-AF65-F5344CB8AC3E}">
        <p14:creationId xmlns:p14="http://schemas.microsoft.com/office/powerpoint/2010/main" val="9785330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Micah 5:2</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  But </a:t>
            </a:r>
            <a:r>
              <a:rPr lang="en-US" sz="3200" dirty="0">
                <a:latin typeface="Frutiger 57Cn"/>
                <a:cs typeface="Frutiger 57Cn"/>
              </a:rPr>
              <a:t>you, Bethlehem </a:t>
            </a:r>
            <a:r>
              <a:rPr lang="en-US" sz="3200" dirty="0" err="1">
                <a:latin typeface="Frutiger 57Cn"/>
                <a:cs typeface="Frutiger 57Cn"/>
              </a:rPr>
              <a:t>Ephrathah</a:t>
            </a:r>
            <a:r>
              <a:rPr lang="en-US" sz="3200" dirty="0">
                <a:latin typeface="Frutiger 57Cn"/>
                <a:cs typeface="Frutiger 57Cn"/>
              </a:rPr>
              <a:t>, though you are little among the thousands of Judah, yet out of you shall come forth to Me the One to be Ruler in Israel, Whose goings forth are from of old, from everlasting.</a:t>
            </a:r>
          </a:p>
        </p:txBody>
      </p:sp>
    </p:spTree>
    <p:extLst>
      <p:ext uri="{BB962C8B-B14F-4D97-AF65-F5344CB8AC3E}">
        <p14:creationId xmlns:p14="http://schemas.microsoft.com/office/powerpoint/2010/main" val="1888971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2:1-12</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7  Then </a:t>
            </a:r>
            <a:r>
              <a:rPr lang="en-US" sz="3200" dirty="0">
                <a:latin typeface="Frutiger 57Cn"/>
                <a:cs typeface="Frutiger 57Cn"/>
              </a:rPr>
              <a:t>Herod, when he had secretly called the wise men, determined from them what time the star appeared.</a:t>
            </a:r>
          </a:p>
          <a:p>
            <a:pPr algn="l"/>
            <a:r>
              <a:rPr lang="en-US" sz="3200" dirty="0" smtClean="0">
                <a:latin typeface="Frutiger 57Cn"/>
                <a:cs typeface="Frutiger 57Cn"/>
              </a:rPr>
              <a:t>8  </a:t>
            </a:r>
            <a:r>
              <a:rPr lang="en-US" sz="3200" dirty="0">
                <a:latin typeface="Frutiger 57Cn"/>
                <a:cs typeface="Frutiger 57Cn"/>
              </a:rPr>
              <a:t>And he sent them to Bethlehem and said, “Go and search carefully for the young Child, and when you have found Him, bring back word to me, that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 </a:t>
            </a:r>
            <a:r>
              <a:rPr lang="en-US" sz="3200" dirty="0">
                <a:latin typeface="Frutiger 57Cn"/>
                <a:cs typeface="Frutiger 57Cn"/>
              </a:rPr>
              <a:t>may come and worship Him also.”</a:t>
            </a:r>
          </a:p>
        </p:txBody>
      </p:sp>
    </p:spTree>
    <p:extLst>
      <p:ext uri="{BB962C8B-B14F-4D97-AF65-F5344CB8AC3E}">
        <p14:creationId xmlns:p14="http://schemas.microsoft.com/office/powerpoint/2010/main" val="6178400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2:1-12</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9  When they heard the king, they departed; and behold, the star which they had seen in the East went before them, till it came and stood over where the young Child was.</a:t>
            </a:r>
          </a:p>
          <a:p>
            <a:pPr algn="l"/>
            <a:r>
              <a:rPr lang="en-US" sz="3200" dirty="0">
                <a:latin typeface="Frutiger 57Cn"/>
                <a:cs typeface="Frutiger 57Cn"/>
              </a:rPr>
              <a:t>10  When they saw the star, they rejoiced with exceedingly great joy.</a:t>
            </a:r>
          </a:p>
          <a:p>
            <a:pPr algn="l"/>
            <a:r>
              <a:rPr lang="en-US" sz="3200" dirty="0" smtClean="0">
                <a:latin typeface="Frutiger 57Cn"/>
                <a:cs typeface="Frutiger 57Cn"/>
              </a:rPr>
              <a:t>11  And </a:t>
            </a:r>
            <a:r>
              <a:rPr lang="en-US" sz="3200" dirty="0">
                <a:latin typeface="Frutiger 57Cn"/>
                <a:cs typeface="Frutiger 57Cn"/>
              </a:rPr>
              <a:t>when they had come into the house, they saw the young Child with Mary His mother, and fell down and worshiped Him. </a:t>
            </a:r>
            <a:r>
              <a:rPr lang="en-US" sz="3200" dirty="0" smtClean="0">
                <a:latin typeface="Frutiger 57Cn"/>
                <a:cs typeface="Frutiger 57Cn"/>
              </a:rPr>
              <a:t>And </a:t>
            </a:r>
            <a:r>
              <a:rPr lang="en-US" sz="3200" dirty="0">
                <a:latin typeface="Frutiger 57Cn"/>
                <a:cs typeface="Frutiger 57Cn"/>
              </a:rPr>
              <a:t>when they had opened their treasures, they presented gifts to Him: gold, frankincense, and myrrh.</a:t>
            </a:r>
          </a:p>
        </p:txBody>
      </p:sp>
    </p:spTree>
    <p:extLst>
      <p:ext uri="{BB962C8B-B14F-4D97-AF65-F5344CB8AC3E}">
        <p14:creationId xmlns:p14="http://schemas.microsoft.com/office/powerpoint/2010/main" val="26266819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2:1-12</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9  When they heard the king, they departed; and behold, the star which they had seen in the East went before them, till it came and stood over where the young Child was.</a:t>
            </a:r>
          </a:p>
          <a:p>
            <a:pPr algn="l"/>
            <a:r>
              <a:rPr lang="en-US" sz="3200" dirty="0">
                <a:latin typeface="Frutiger 57Cn"/>
                <a:cs typeface="Frutiger 57Cn"/>
              </a:rPr>
              <a:t>10  When they saw the star, they rejoiced with exceedingly great joy.</a:t>
            </a:r>
          </a:p>
          <a:p>
            <a:pPr algn="l"/>
            <a:r>
              <a:rPr lang="en-US" sz="3200" dirty="0" smtClean="0">
                <a:latin typeface="Frutiger 57Cn"/>
                <a:cs typeface="Frutiger 57Cn"/>
              </a:rPr>
              <a:t>11  And </a:t>
            </a:r>
            <a:r>
              <a:rPr lang="en-US" sz="3200" dirty="0">
                <a:latin typeface="Frutiger 57Cn"/>
                <a:cs typeface="Frutiger 57Cn"/>
              </a:rPr>
              <a:t>when they had come into the house, they saw the young Child with Mary His mother, and fell down and worshiped Him. </a:t>
            </a:r>
            <a:r>
              <a:rPr lang="en-US" sz="3200" dirty="0" smtClean="0">
                <a:latin typeface="Frutiger 57Cn"/>
                <a:cs typeface="Frutiger 57Cn"/>
              </a:rPr>
              <a:t>And </a:t>
            </a:r>
            <a:r>
              <a:rPr lang="en-US" sz="3200" dirty="0">
                <a:latin typeface="Frutiger 57Cn"/>
                <a:cs typeface="Frutiger 57Cn"/>
              </a:rPr>
              <a:t>when they had opened their treasures, they presented gifts to Him: </a:t>
            </a:r>
            <a:r>
              <a:rPr lang="en-US" sz="3200" dirty="0">
                <a:solidFill>
                  <a:srgbClr val="FFE0A3"/>
                </a:solidFill>
                <a:latin typeface="Frutiger 57Cn"/>
                <a:cs typeface="Frutiger 57Cn"/>
              </a:rPr>
              <a:t>gold, frankincense, </a:t>
            </a:r>
            <a:r>
              <a:rPr lang="en-US" sz="3200" dirty="0">
                <a:solidFill>
                  <a:srgbClr val="FFFFA9"/>
                </a:solidFill>
                <a:latin typeface="Frutiger 57Cn"/>
                <a:cs typeface="Frutiger 57Cn"/>
              </a:rPr>
              <a:t>and </a:t>
            </a:r>
            <a:r>
              <a:rPr lang="en-US" sz="3200" dirty="0">
                <a:solidFill>
                  <a:srgbClr val="FFE0A3"/>
                </a:solidFill>
                <a:latin typeface="Frutiger 57Cn"/>
                <a:cs typeface="Frutiger 57Cn"/>
              </a:rPr>
              <a:t>myrrh.</a:t>
            </a:r>
          </a:p>
        </p:txBody>
      </p:sp>
    </p:spTree>
    <p:extLst>
      <p:ext uri="{BB962C8B-B14F-4D97-AF65-F5344CB8AC3E}">
        <p14:creationId xmlns:p14="http://schemas.microsoft.com/office/powerpoint/2010/main" val="32480837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Exodus 30:34-37</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60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34 </a:t>
            </a:r>
            <a:r>
              <a:rPr lang="en-US" sz="3200" dirty="0">
                <a:latin typeface="Frutiger 57Cn"/>
                <a:cs typeface="Frutiger 57Cn"/>
              </a:rPr>
              <a:t>And the LORD said to Moses: “Take sweet spices, stacte and </a:t>
            </a:r>
            <a:r>
              <a:rPr lang="en-US" sz="3200" dirty="0" err="1">
                <a:latin typeface="Frutiger 57Cn"/>
                <a:cs typeface="Frutiger 57Cn"/>
              </a:rPr>
              <a:t>onycha</a:t>
            </a:r>
            <a:r>
              <a:rPr lang="en-US" sz="3200" dirty="0">
                <a:latin typeface="Frutiger 57Cn"/>
                <a:cs typeface="Frutiger 57Cn"/>
              </a:rPr>
              <a:t> and galbanum, and pure </a:t>
            </a:r>
            <a:r>
              <a:rPr lang="en-US" sz="3200" dirty="0">
                <a:solidFill>
                  <a:srgbClr val="FFE0A3"/>
                </a:solidFill>
                <a:latin typeface="Frutiger 57Cn"/>
                <a:cs typeface="Frutiger 57Cn"/>
              </a:rPr>
              <a:t>frankincense</a:t>
            </a:r>
            <a:r>
              <a:rPr lang="en-US" sz="3200" dirty="0">
                <a:latin typeface="Frutiger 57Cn"/>
                <a:cs typeface="Frutiger 57Cn"/>
              </a:rPr>
              <a:t> with these sweet spices; there shall be equal amounts of each.</a:t>
            </a:r>
          </a:p>
          <a:p>
            <a:pPr algn="l"/>
            <a:r>
              <a:rPr lang="en-US" sz="3200" dirty="0">
                <a:latin typeface="Frutiger 57Cn"/>
                <a:cs typeface="Frutiger 57Cn"/>
              </a:rPr>
              <a:t> 35 “You shall make of these an incense, a compound according to the art of the perfumer, salted, pure, and </a:t>
            </a:r>
            <a:r>
              <a:rPr lang="en-US" sz="3200" dirty="0" smtClean="0">
                <a:latin typeface="Frutiger 57Cn"/>
                <a:cs typeface="Frutiger 57Cn"/>
              </a:rPr>
              <a:t>holy . . .</a:t>
            </a:r>
            <a:endParaRPr lang="en-US" sz="3200" dirty="0">
              <a:latin typeface="Frutiger 57Cn"/>
              <a:cs typeface="Frutiger 57Cn"/>
            </a:endParaRPr>
          </a:p>
          <a:p>
            <a:pPr algn="l"/>
            <a:r>
              <a:rPr lang="en-US" sz="3200" dirty="0">
                <a:latin typeface="Frutiger 57Cn"/>
                <a:cs typeface="Frutiger 57Cn"/>
              </a:rPr>
              <a:t> 37 “But as for the incense which you shall make, you shall not make any for yourselves, according to its composition. It shall be to you holy for the LORD.</a:t>
            </a:r>
          </a:p>
          <a:p>
            <a:r>
              <a:rPr lang="en-US" sz="3200" b="1" dirty="0"/>
              <a:t> </a:t>
            </a:r>
            <a:endParaRPr lang="en-US" sz="3200" dirty="0"/>
          </a:p>
        </p:txBody>
      </p:sp>
    </p:spTree>
    <p:extLst>
      <p:ext uri="{BB962C8B-B14F-4D97-AF65-F5344CB8AC3E}">
        <p14:creationId xmlns:p14="http://schemas.microsoft.com/office/powerpoint/2010/main" val="32480453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19:39-40</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39  </a:t>
            </a:r>
            <a:r>
              <a:rPr lang="en-US" sz="3200" dirty="0">
                <a:latin typeface="Frutiger 57Cn"/>
                <a:cs typeface="Frutiger 57Cn"/>
              </a:rPr>
              <a:t>And Nicodemus, who at first came to Jesus by night, also came, bringing a mixture of </a:t>
            </a:r>
            <a:r>
              <a:rPr lang="en-US" sz="3200" dirty="0">
                <a:solidFill>
                  <a:schemeClr val="tx2">
                    <a:lumMod val="60000"/>
                    <a:lumOff val="40000"/>
                  </a:schemeClr>
                </a:solidFill>
                <a:latin typeface="Frutiger 57Cn"/>
                <a:cs typeface="Frutiger 57Cn"/>
              </a:rPr>
              <a:t>myrrh </a:t>
            </a:r>
            <a:r>
              <a:rPr lang="en-US" sz="3200" dirty="0">
                <a:latin typeface="Frutiger 57Cn"/>
                <a:cs typeface="Frutiger 57Cn"/>
              </a:rPr>
              <a:t>and aloes, about a hundred pounds.</a:t>
            </a:r>
          </a:p>
          <a:p>
            <a:pPr algn="l"/>
            <a:r>
              <a:rPr lang="en-US" sz="3200" dirty="0">
                <a:latin typeface="Frutiger 57Cn"/>
                <a:cs typeface="Frutiger 57Cn"/>
              </a:rPr>
              <a:t>40  Then they took the body of Jesus, and bound it in strips of linen with the spices, as the custom of the Jews is to bury.</a:t>
            </a:r>
          </a:p>
        </p:txBody>
      </p:sp>
    </p:spTree>
    <p:extLst>
      <p:ext uri="{BB962C8B-B14F-4D97-AF65-F5344CB8AC3E}">
        <p14:creationId xmlns:p14="http://schemas.microsoft.com/office/powerpoint/2010/main" val="38327009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2:13-18</a:t>
            </a: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13  Now </a:t>
            </a:r>
            <a:r>
              <a:rPr lang="en-US" sz="3200" dirty="0">
                <a:latin typeface="Frutiger 57Cn"/>
                <a:cs typeface="Frutiger 57Cn"/>
              </a:rPr>
              <a:t>when they had departed, behold, an angel of the Lord appeared to Joseph in a dream, saying, “Arise, take the young Child and His mother, flee to Egypt, and stay there until I bring you word; for Herod will seek the young Child to destroy Him.”</a:t>
            </a:r>
          </a:p>
          <a:p>
            <a:pPr algn="l"/>
            <a:r>
              <a:rPr lang="en-US" sz="3200" dirty="0">
                <a:latin typeface="Frutiger 57Cn"/>
                <a:cs typeface="Frutiger 57Cn"/>
              </a:rPr>
              <a:t>14  When he arose, he took the young Child and His mother by night and departed for Egypt,</a:t>
            </a:r>
          </a:p>
          <a:p>
            <a:pPr algn="l"/>
            <a:r>
              <a:rPr lang="en-US" sz="3200" dirty="0">
                <a:latin typeface="Frutiger 57Cn"/>
                <a:cs typeface="Frutiger 57Cn"/>
              </a:rPr>
              <a:t>15  and was there until the death of Herod, that it might be fulfilled which was spoken by the Lord through the prophet, saying, “Out of Egypt I called My Son.”</a:t>
            </a:r>
          </a:p>
        </p:txBody>
      </p:sp>
    </p:spTree>
    <p:extLst>
      <p:ext uri="{BB962C8B-B14F-4D97-AF65-F5344CB8AC3E}">
        <p14:creationId xmlns:p14="http://schemas.microsoft.com/office/powerpoint/2010/main" val="13175925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2:13-18</a:t>
            </a:r>
          </a:p>
        </p:txBody>
      </p:sp>
      <p:sp>
        <p:nvSpPr>
          <p:cNvPr id="52226"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16  Then </a:t>
            </a:r>
            <a:r>
              <a:rPr lang="en-US" sz="3200" dirty="0">
                <a:latin typeface="Frutiger 57Cn"/>
                <a:cs typeface="Frutiger 57Cn"/>
              </a:rPr>
              <a:t>Herod, when he saw that he was deceived by the wise men, was exceedingly angry; and he sent forth and put to death all the male children who were in Bethlehem and in all its districts, from two years old and under, according to the time which he had determined from the wise men</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8140979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2:13-18</a:t>
            </a:r>
          </a:p>
        </p:txBody>
      </p:sp>
      <p:sp>
        <p:nvSpPr>
          <p:cNvPr id="52226" name="Text Box 3"/>
          <p:cNvSpPr txBox="1">
            <a:spLocks noChangeArrowheads="1"/>
          </p:cNvSpPr>
          <p:nvPr/>
        </p:nvSpPr>
        <p:spPr bwMode="auto">
          <a:xfrm>
            <a:off x="762000" y="1131888"/>
            <a:ext cx="8077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17  Then was fulfilled what was spoken by Jeremiah the prophet, saying:</a:t>
            </a:r>
          </a:p>
          <a:p>
            <a:pPr algn="l"/>
            <a:r>
              <a:rPr lang="en-US" sz="3200" dirty="0">
                <a:latin typeface="Frutiger 57Cn"/>
                <a:cs typeface="Frutiger 57Cn"/>
              </a:rPr>
              <a:t>18  “A voice was heard in Ramah, lamentation, weeping, and great mourning, Rachel weeping for her children, refusing to be comforted, because they are no more.” </a:t>
            </a:r>
          </a:p>
          <a:p>
            <a:pPr algn="l"/>
            <a:r>
              <a:rPr lang="en-US" sz="3200" dirty="0" smtClean="0">
                <a:latin typeface="Frutiger 57Cn"/>
                <a:cs typeface="Frutiger 57Cn"/>
              </a:rPr>
              <a:t>(quoting Jeremiah </a:t>
            </a:r>
            <a:r>
              <a:rPr lang="en-US" sz="3200" dirty="0">
                <a:latin typeface="Frutiger 57Cn"/>
                <a:cs typeface="Frutiger 57Cn"/>
              </a:rPr>
              <a:t>31:15)</a:t>
            </a:r>
          </a:p>
        </p:txBody>
      </p:sp>
    </p:spTree>
    <p:extLst>
      <p:ext uri="{BB962C8B-B14F-4D97-AF65-F5344CB8AC3E}">
        <p14:creationId xmlns:p14="http://schemas.microsoft.com/office/powerpoint/2010/main" val="15186568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echariah offering incen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34029"/>
          </a:xfrm>
          <a:prstGeom prst="rect">
            <a:avLst/>
          </a:prstGeom>
        </p:spPr>
      </p:pic>
    </p:spTree>
    <p:extLst>
      <p:ext uri="{BB962C8B-B14F-4D97-AF65-F5344CB8AC3E}">
        <p14:creationId xmlns:p14="http://schemas.microsoft.com/office/powerpoint/2010/main" val="276339071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Genesis 35:16-19</a:t>
            </a: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16  Then </a:t>
            </a:r>
            <a:r>
              <a:rPr lang="en-US" sz="3200" dirty="0">
                <a:latin typeface="Frutiger 57Cn"/>
                <a:cs typeface="Frutiger 57Cn"/>
              </a:rPr>
              <a:t>they journeyed from Bethel. And when there was but a little distance to go to </a:t>
            </a:r>
            <a:r>
              <a:rPr lang="en-US" sz="3200" dirty="0" err="1">
                <a:latin typeface="Frutiger 57Cn"/>
                <a:cs typeface="Frutiger 57Cn"/>
              </a:rPr>
              <a:t>Ephrath</a:t>
            </a:r>
            <a:r>
              <a:rPr lang="en-US" sz="3200" dirty="0">
                <a:latin typeface="Frutiger 57Cn"/>
                <a:cs typeface="Frutiger 57Cn"/>
              </a:rPr>
              <a:t>, Rachel labored in childbirth, and she had hard labor.</a:t>
            </a:r>
          </a:p>
          <a:p>
            <a:pPr algn="l"/>
            <a:r>
              <a:rPr lang="en-US" sz="3200" dirty="0">
                <a:latin typeface="Frutiger 57Cn"/>
                <a:cs typeface="Frutiger 57Cn"/>
              </a:rPr>
              <a:t>17  Now it came to pass, when she was in hard labor, that the midwife said to her, “Do not fear; you will have this son also.”</a:t>
            </a:r>
          </a:p>
          <a:p>
            <a:pPr algn="l"/>
            <a:r>
              <a:rPr lang="en-US" sz="3200" dirty="0">
                <a:latin typeface="Frutiger 57Cn"/>
                <a:cs typeface="Frutiger 57Cn"/>
              </a:rPr>
              <a:t>18  And so it was, as her soul was departing (for she died), that she called his name Ben-Oni; but his father called him Benjamin.</a:t>
            </a:r>
          </a:p>
          <a:p>
            <a:pPr algn="l"/>
            <a:r>
              <a:rPr lang="en-US" sz="3200" dirty="0">
                <a:latin typeface="Frutiger 57Cn"/>
                <a:cs typeface="Frutiger 57Cn"/>
              </a:rPr>
              <a:t>19  So Rachel died and was buried on the way to </a:t>
            </a:r>
            <a:r>
              <a:rPr lang="en-US" sz="3200" dirty="0" err="1">
                <a:latin typeface="Frutiger 57Cn"/>
                <a:cs typeface="Frutiger 57Cn"/>
              </a:rPr>
              <a:t>Ephrath</a:t>
            </a:r>
            <a:r>
              <a:rPr lang="en-US" sz="3200" dirty="0">
                <a:latin typeface="Frutiger 57Cn"/>
                <a:cs typeface="Frutiger 57Cn"/>
              </a:rPr>
              <a:t> (that is, Bethlehem).</a:t>
            </a:r>
          </a:p>
        </p:txBody>
      </p:sp>
    </p:spTree>
    <p:extLst>
      <p:ext uri="{BB962C8B-B14F-4D97-AF65-F5344CB8AC3E}">
        <p14:creationId xmlns:p14="http://schemas.microsoft.com/office/powerpoint/2010/main" val="29134852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Revelation 12:3-5</a:t>
            </a:r>
          </a:p>
        </p:txBody>
      </p:sp>
      <p:sp>
        <p:nvSpPr>
          <p:cNvPr id="52226" name="Text Box 3"/>
          <p:cNvSpPr txBox="1">
            <a:spLocks noChangeArrowheads="1"/>
          </p:cNvSpPr>
          <p:nvPr/>
        </p:nvSpPr>
        <p:spPr bwMode="auto">
          <a:xfrm>
            <a:off x="762000" y="1131888"/>
            <a:ext cx="80772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  </a:t>
            </a:r>
            <a:r>
              <a:rPr lang="en-US" sz="3200" dirty="0">
                <a:latin typeface="Frutiger 57Cn"/>
                <a:cs typeface="Frutiger 57Cn"/>
              </a:rPr>
              <a:t>And another sign appeared in heaven: behold, a great, fiery red dragon having seven heads and ten horns, and seven diadems on his heads.</a:t>
            </a:r>
          </a:p>
          <a:p>
            <a:pPr algn="l"/>
            <a:r>
              <a:rPr lang="en-US" sz="3200" dirty="0">
                <a:latin typeface="Frutiger 57Cn"/>
                <a:cs typeface="Frutiger 57Cn"/>
              </a:rPr>
              <a:t>4  His tail drew a third of the stars of heaven and threw them to the earth. And the dragon stood before the woman who was ready to give birth,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to </a:t>
            </a:r>
            <a:r>
              <a:rPr lang="en-US" sz="3200" dirty="0">
                <a:latin typeface="Frutiger 57Cn"/>
                <a:cs typeface="Frutiger 57Cn"/>
              </a:rPr>
              <a:t>devour her Child as soon as it was born.</a:t>
            </a:r>
          </a:p>
          <a:p>
            <a:pPr algn="l"/>
            <a:r>
              <a:rPr lang="en-US" sz="3200" dirty="0">
                <a:latin typeface="Frutiger 57Cn"/>
                <a:cs typeface="Frutiger 57Cn"/>
              </a:rPr>
              <a:t>5  She bore a male Child who was to rule all nations with a rod of iron. And her Child was caught up to God and His throne.</a:t>
            </a:r>
          </a:p>
        </p:txBody>
      </p:sp>
    </p:spTree>
    <p:extLst>
      <p:ext uri="{BB962C8B-B14F-4D97-AF65-F5344CB8AC3E}">
        <p14:creationId xmlns:p14="http://schemas.microsoft.com/office/powerpoint/2010/main" val="17942886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6" name="Picture 1" descr="Gabriel appears to Mar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5283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ry and Elizabeth me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
            <a:ext cx="9144000" cy="6818050"/>
          </a:xfrm>
          <a:prstGeom prst="rect">
            <a:avLst/>
          </a:prstGeom>
        </p:spPr>
      </p:pic>
    </p:spTree>
    <p:extLst>
      <p:ext uri="{BB962C8B-B14F-4D97-AF65-F5344CB8AC3E}">
        <p14:creationId xmlns:p14="http://schemas.microsoft.com/office/powerpoint/2010/main" val="601671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2:21-38</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FFCC"/>
                </a:solidFill>
                <a:latin typeface="Frutiger 57Cn"/>
                <a:cs typeface="Frutiger 57Cn"/>
              </a:rPr>
              <a:t>21  </a:t>
            </a:r>
            <a:r>
              <a:rPr lang="en-US" sz="3200" dirty="0">
                <a:latin typeface="Frutiger 57Cn"/>
                <a:cs typeface="Frutiger 57Cn"/>
              </a:rPr>
              <a:t>And when eight days were completed for the circumcision of the Child, His name was called JESUS, the name given by the angel before He was conceived in the womb.</a:t>
            </a:r>
          </a:p>
        </p:txBody>
      </p:sp>
    </p:spTree>
    <p:extLst>
      <p:ext uri="{BB962C8B-B14F-4D97-AF65-F5344CB8AC3E}">
        <p14:creationId xmlns:p14="http://schemas.microsoft.com/office/powerpoint/2010/main" val="31969475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Genesis 17:12</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FFCC"/>
                </a:solidFill>
                <a:latin typeface="Frutiger 57Cn"/>
                <a:cs typeface="Frutiger 57Cn"/>
              </a:rPr>
              <a:t>12  </a:t>
            </a:r>
            <a:r>
              <a:rPr lang="en-US" sz="3200" dirty="0">
                <a:latin typeface="Frutiger 57Cn"/>
                <a:cs typeface="Frutiger 57Cn"/>
              </a:rPr>
              <a:t>He who is eight days old among you shall be circumcised, every male child in your generations, he who is born in your house or bought with money from any foreigner who is not your descendant.</a:t>
            </a:r>
          </a:p>
        </p:txBody>
      </p:sp>
      <p:sp>
        <p:nvSpPr>
          <p:cNvPr id="5" name="Rectangle 2"/>
          <p:cNvSpPr>
            <a:spLocks noChangeArrowheads="1"/>
          </p:cNvSpPr>
          <p:nvPr/>
        </p:nvSpPr>
        <p:spPr bwMode="auto">
          <a:xfrm>
            <a:off x="0" y="366940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Leviticus 12:3</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6" name="Text Box 3"/>
          <p:cNvSpPr txBox="1">
            <a:spLocks noChangeArrowheads="1"/>
          </p:cNvSpPr>
          <p:nvPr/>
        </p:nvSpPr>
        <p:spPr bwMode="auto">
          <a:xfrm>
            <a:off x="762000" y="4790182"/>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FFCC"/>
                </a:solidFill>
                <a:latin typeface="Frutiger 57Cn"/>
                <a:cs typeface="Frutiger 57Cn"/>
              </a:rPr>
              <a:t>3  </a:t>
            </a:r>
            <a:r>
              <a:rPr lang="en-US" sz="3200" dirty="0">
                <a:latin typeface="Frutiger 57Cn"/>
                <a:cs typeface="Frutiger 57Cn"/>
              </a:rPr>
              <a:t>And on the eighth day the flesh of his foreskin shall be circumcised. </a:t>
            </a:r>
          </a:p>
        </p:txBody>
      </p:sp>
    </p:spTree>
    <p:extLst>
      <p:ext uri="{BB962C8B-B14F-4D97-AF65-F5344CB8AC3E}">
        <p14:creationId xmlns:p14="http://schemas.microsoft.com/office/powerpoint/2010/main" val="8726881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2:21-38</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FFCC"/>
                </a:solidFill>
                <a:latin typeface="Frutiger 57Cn"/>
                <a:cs typeface="Frutiger 57Cn"/>
              </a:rPr>
              <a:t>22  </a:t>
            </a:r>
            <a:r>
              <a:rPr lang="en-US" sz="3200" dirty="0">
                <a:latin typeface="Frutiger 57Cn"/>
                <a:cs typeface="Frutiger 57Cn"/>
              </a:rPr>
              <a:t>Now when the days of her purification according to the law of Moses were completed, they brought Him to Jerusalem to present Him to the Lord</a:t>
            </a:r>
          </a:p>
          <a:p>
            <a:pPr algn="l"/>
            <a:r>
              <a:rPr lang="en-US" sz="3200" dirty="0">
                <a:latin typeface="Frutiger 57Cn"/>
                <a:cs typeface="Frutiger 57Cn"/>
              </a:rPr>
              <a:t>23  (as it is written in the law of the Lord, “Every male who opens the womb shall be called holy to the LORD”),</a:t>
            </a:r>
          </a:p>
          <a:p>
            <a:pPr algn="l"/>
            <a:r>
              <a:rPr lang="en-US" sz="3200" dirty="0">
                <a:latin typeface="Frutiger 57Cn"/>
                <a:cs typeface="Frutiger 57Cn"/>
              </a:rPr>
              <a:t>24  and to offer a sacrifice according to what is said in the law of the Lord, “A pair of turtledoves or two young pigeons.”</a:t>
            </a:r>
          </a:p>
        </p:txBody>
      </p:sp>
    </p:spTree>
    <p:extLst>
      <p:ext uri="{BB962C8B-B14F-4D97-AF65-F5344CB8AC3E}">
        <p14:creationId xmlns:p14="http://schemas.microsoft.com/office/powerpoint/2010/main" val="38780605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D:\0Images\0Adds 2002\03 Jerusalem adds new\Holyland Hotel\sr\Temple with Court of Women from east.jpg"/>
</p:tagLst>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BL Frutiger Black"/>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HD:Old Mac Files:Microsoft Office 98:Templates:Presentation Designs:Fireball</Template>
  <TotalTime>19225</TotalTime>
  <Words>2568</Words>
  <Application>Microsoft Macintosh PowerPoint</Application>
  <PresentationFormat>On-screen Show (4:3)</PresentationFormat>
  <Paragraphs>128</Paragraphs>
  <Slides>42</Slides>
  <Notes>5</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Fireball</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for The Good News  </dc:title>
  <dc:creator/>
  <cp:lastModifiedBy>Scott Ashley</cp:lastModifiedBy>
  <cp:revision>506</cp:revision>
  <cp:lastPrinted>2002-04-29T19:33:49Z</cp:lastPrinted>
  <dcterms:created xsi:type="dcterms:W3CDTF">2002-04-29T15:32:00Z</dcterms:created>
  <dcterms:modified xsi:type="dcterms:W3CDTF">2012-06-02T06:09:30Z</dcterms:modified>
</cp:coreProperties>
</file>